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74"/>
  </p:notesMasterIdLst>
  <p:handoutMasterIdLst>
    <p:handoutMasterId r:id="rId75"/>
  </p:handoutMasterIdLst>
  <p:sldIdLst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8" r:id="rId39"/>
    <p:sldId id="297" r:id="rId40"/>
    <p:sldId id="299" r:id="rId41"/>
    <p:sldId id="300" r:id="rId42"/>
    <p:sldId id="301" r:id="rId43"/>
    <p:sldId id="302" r:id="rId44"/>
    <p:sldId id="303" r:id="rId45"/>
    <p:sldId id="304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22" r:id="rId63"/>
    <p:sldId id="323" r:id="rId64"/>
    <p:sldId id="324" r:id="rId65"/>
    <p:sldId id="325" r:id="rId66"/>
    <p:sldId id="326" r:id="rId67"/>
    <p:sldId id="327" r:id="rId68"/>
    <p:sldId id="328" r:id="rId69"/>
    <p:sldId id="329" r:id="rId70"/>
    <p:sldId id="330" r:id="rId71"/>
    <p:sldId id="331" r:id="rId72"/>
    <p:sldId id="305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7/22/2021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7/22/2021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7/22/2021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ubtitle 2"/>
          <p:cNvSpPr>
            <a:spLocks noGrp="1"/>
          </p:cNvSpPr>
          <p:nvPr>
            <p:ph type="subTitle" idx="1"/>
          </p:nvPr>
        </p:nvSpPr>
        <p:spPr>
          <a:xfrm>
            <a:off x="1382464" y="3657124"/>
            <a:ext cx="9432387" cy="99107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43" name="Title 1"/>
          <p:cNvSpPr>
            <a:spLocks noGrp="1"/>
          </p:cNvSpPr>
          <p:nvPr>
            <p:ph type="ctrTitle"/>
          </p:nvPr>
        </p:nvSpPr>
        <p:spPr>
          <a:xfrm>
            <a:off x="1377151" y="1905004"/>
            <a:ext cx="9437699" cy="1625599"/>
          </a:xfrm>
        </p:spPr>
        <p:txBody>
          <a:bodyPr>
            <a:normAutofit/>
          </a:bodyPr>
          <a:lstStyle>
            <a:lvl1pPr algn="ctr">
              <a:lnSpc>
                <a:spcPct val="9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51367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0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2401" y="3733800"/>
            <a:ext cx="9347199" cy="1219200"/>
          </a:xfr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2401" y="990600"/>
            <a:ext cx="9347199" cy="2235203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92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03400"/>
            <a:ext cx="4775200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1803400"/>
            <a:ext cx="4775200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1121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7600" y="2514600"/>
            <a:ext cx="4775200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1664" y="1803400"/>
            <a:ext cx="4771048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2514600"/>
            <a:ext cx="4775200" cy="35560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3264" y="1803400"/>
            <a:ext cx="4771048" cy="711200"/>
          </a:xfrm>
        </p:spPr>
        <p:txBody>
          <a:bodyPr anchor="ctr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238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00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744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1" y="1803401"/>
            <a:ext cx="660400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0" y="1803401"/>
            <a:ext cx="2844801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431800"/>
            <a:ext cx="9753600" cy="1168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467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19200" y="1803400"/>
            <a:ext cx="660400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sz="1800">
              <a:solidFill>
                <a:prstClr val="white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0" y="1803401"/>
            <a:ext cx="2844801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39088" y="1925320"/>
            <a:ext cx="6364224" cy="4023360"/>
          </a:xfrm>
          <a:solidFill>
            <a:schemeClr val="accent4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1" y="431800"/>
            <a:ext cx="9753600" cy="1168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9294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163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930" y="434976"/>
            <a:ext cx="8415942" cy="566102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37125" y="434976"/>
            <a:ext cx="1168704" cy="56610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76972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1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7/22/2021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"/>
          <p:cNvGrpSpPr>
            <a:grpSpLocks/>
          </p:cNvGrpSpPr>
          <p:nvPr/>
        </p:nvGrpSpPr>
        <p:grpSpPr bwMode="ltGray">
          <a:xfrm>
            <a:off x="0" y="1"/>
            <a:ext cx="11113806" cy="6856413"/>
            <a:chOff x="0" y="0"/>
            <a:chExt cx="5759" cy="4319"/>
          </a:xfrm>
        </p:grpSpPr>
        <p:sp>
          <p:nvSpPr>
            <p:cNvPr id="13" name="Line 4"/>
            <p:cNvSpPr>
              <a:spLocks noChangeShapeType="1"/>
            </p:cNvSpPr>
            <p:nvPr/>
          </p:nvSpPr>
          <p:spPr bwMode="ltGray">
            <a:xfrm>
              <a:off x="0" y="144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Line 5"/>
            <p:cNvSpPr>
              <a:spLocks noChangeShapeType="1"/>
            </p:cNvSpPr>
            <p:nvPr/>
          </p:nvSpPr>
          <p:spPr bwMode="ltGray">
            <a:xfrm>
              <a:off x="0" y="336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Line 6"/>
            <p:cNvSpPr>
              <a:spLocks noChangeShapeType="1"/>
            </p:cNvSpPr>
            <p:nvPr/>
          </p:nvSpPr>
          <p:spPr bwMode="ltGray">
            <a:xfrm>
              <a:off x="0" y="528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Line 7"/>
            <p:cNvSpPr>
              <a:spLocks noChangeShapeType="1"/>
            </p:cNvSpPr>
            <p:nvPr/>
          </p:nvSpPr>
          <p:spPr bwMode="ltGray">
            <a:xfrm>
              <a:off x="0" y="720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Line 8"/>
            <p:cNvSpPr>
              <a:spLocks noChangeShapeType="1"/>
            </p:cNvSpPr>
            <p:nvPr/>
          </p:nvSpPr>
          <p:spPr bwMode="ltGray">
            <a:xfrm>
              <a:off x="0" y="912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Line 9"/>
            <p:cNvSpPr>
              <a:spLocks noChangeShapeType="1"/>
            </p:cNvSpPr>
            <p:nvPr/>
          </p:nvSpPr>
          <p:spPr bwMode="ltGray">
            <a:xfrm>
              <a:off x="0" y="1104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Line 10"/>
            <p:cNvSpPr>
              <a:spLocks noChangeShapeType="1"/>
            </p:cNvSpPr>
            <p:nvPr/>
          </p:nvSpPr>
          <p:spPr bwMode="ltGray">
            <a:xfrm>
              <a:off x="0" y="1296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Line 11"/>
            <p:cNvSpPr>
              <a:spLocks noChangeShapeType="1"/>
            </p:cNvSpPr>
            <p:nvPr/>
          </p:nvSpPr>
          <p:spPr bwMode="ltGray">
            <a:xfrm>
              <a:off x="0" y="1488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Line 12"/>
            <p:cNvSpPr>
              <a:spLocks noChangeShapeType="1"/>
            </p:cNvSpPr>
            <p:nvPr/>
          </p:nvSpPr>
          <p:spPr bwMode="ltGray">
            <a:xfrm>
              <a:off x="0" y="1680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Line 13"/>
            <p:cNvSpPr>
              <a:spLocks noChangeShapeType="1"/>
            </p:cNvSpPr>
            <p:nvPr/>
          </p:nvSpPr>
          <p:spPr bwMode="ltGray">
            <a:xfrm>
              <a:off x="0" y="1872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Line 14"/>
            <p:cNvSpPr>
              <a:spLocks noChangeShapeType="1"/>
            </p:cNvSpPr>
            <p:nvPr/>
          </p:nvSpPr>
          <p:spPr bwMode="ltGray">
            <a:xfrm>
              <a:off x="0" y="2064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Line 15"/>
            <p:cNvSpPr>
              <a:spLocks noChangeShapeType="1"/>
            </p:cNvSpPr>
            <p:nvPr/>
          </p:nvSpPr>
          <p:spPr bwMode="ltGray">
            <a:xfrm>
              <a:off x="0" y="2256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Line 16"/>
            <p:cNvSpPr>
              <a:spLocks noChangeShapeType="1"/>
            </p:cNvSpPr>
            <p:nvPr/>
          </p:nvSpPr>
          <p:spPr bwMode="ltGray">
            <a:xfrm>
              <a:off x="0" y="2448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Line 17"/>
            <p:cNvSpPr>
              <a:spLocks noChangeShapeType="1"/>
            </p:cNvSpPr>
            <p:nvPr/>
          </p:nvSpPr>
          <p:spPr bwMode="ltGray">
            <a:xfrm>
              <a:off x="0" y="2640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7" name="Line 18"/>
            <p:cNvSpPr>
              <a:spLocks noChangeShapeType="1"/>
            </p:cNvSpPr>
            <p:nvPr/>
          </p:nvSpPr>
          <p:spPr bwMode="ltGray">
            <a:xfrm>
              <a:off x="0" y="2832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8" name="Line 19"/>
            <p:cNvSpPr>
              <a:spLocks noChangeShapeType="1"/>
            </p:cNvSpPr>
            <p:nvPr/>
          </p:nvSpPr>
          <p:spPr bwMode="ltGray">
            <a:xfrm>
              <a:off x="0" y="3024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29" name="Line 20"/>
            <p:cNvSpPr>
              <a:spLocks noChangeShapeType="1"/>
            </p:cNvSpPr>
            <p:nvPr/>
          </p:nvSpPr>
          <p:spPr bwMode="ltGray">
            <a:xfrm>
              <a:off x="0" y="3216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0" name="Line 21"/>
            <p:cNvSpPr>
              <a:spLocks noChangeShapeType="1"/>
            </p:cNvSpPr>
            <p:nvPr/>
          </p:nvSpPr>
          <p:spPr bwMode="ltGray">
            <a:xfrm>
              <a:off x="0" y="3408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1" name="Line 22"/>
            <p:cNvSpPr>
              <a:spLocks noChangeShapeType="1"/>
            </p:cNvSpPr>
            <p:nvPr/>
          </p:nvSpPr>
          <p:spPr bwMode="ltGray">
            <a:xfrm>
              <a:off x="0" y="3600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2" name="Line 23"/>
            <p:cNvSpPr>
              <a:spLocks noChangeShapeType="1"/>
            </p:cNvSpPr>
            <p:nvPr/>
          </p:nvSpPr>
          <p:spPr bwMode="ltGray">
            <a:xfrm>
              <a:off x="0" y="3792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3" name="Line 24"/>
            <p:cNvSpPr>
              <a:spLocks noChangeShapeType="1"/>
            </p:cNvSpPr>
            <p:nvPr/>
          </p:nvSpPr>
          <p:spPr bwMode="ltGray">
            <a:xfrm>
              <a:off x="0" y="3984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4" name="Line 25"/>
            <p:cNvSpPr>
              <a:spLocks noChangeShapeType="1"/>
            </p:cNvSpPr>
            <p:nvPr/>
          </p:nvSpPr>
          <p:spPr bwMode="ltGray">
            <a:xfrm>
              <a:off x="0" y="4176"/>
              <a:ext cx="5759" cy="0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5" name="Line 26"/>
            <p:cNvSpPr>
              <a:spLocks noChangeShapeType="1"/>
            </p:cNvSpPr>
            <p:nvPr/>
          </p:nvSpPr>
          <p:spPr bwMode="ltGray">
            <a:xfrm>
              <a:off x="14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6" name="Line 27"/>
            <p:cNvSpPr>
              <a:spLocks noChangeShapeType="1"/>
            </p:cNvSpPr>
            <p:nvPr/>
          </p:nvSpPr>
          <p:spPr bwMode="ltGray">
            <a:xfrm>
              <a:off x="33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7" name="Line 28"/>
            <p:cNvSpPr>
              <a:spLocks noChangeShapeType="1"/>
            </p:cNvSpPr>
            <p:nvPr/>
          </p:nvSpPr>
          <p:spPr bwMode="ltGray">
            <a:xfrm>
              <a:off x="52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8" name="Line 29"/>
            <p:cNvSpPr>
              <a:spLocks noChangeShapeType="1"/>
            </p:cNvSpPr>
            <p:nvPr/>
          </p:nvSpPr>
          <p:spPr bwMode="ltGray">
            <a:xfrm>
              <a:off x="72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39" name="Line 30"/>
            <p:cNvSpPr>
              <a:spLocks noChangeShapeType="1"/>
            </p:cNvSpPr>
            <p:nvPr/>
          </p:nvSpPr>
          <p:spPr bwMode="ltGray">
            <a:xfrm>
              <a:off x="91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0" name="Line 31"/>
            <p:cNvSpPr>
              <a:spLocks noChangeShapeType="1"/>
            </p:cNvSpPr>
            <p:nvPr/>
          </p:nvSpPr>
          <p:spPr bwMode="ltGray">
            <a:xfrm>
              <a:off x="110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1" name="Line 32"/>
            <p:cNvSpPr>
              <a:spLocks noChangeShapeType="1"/>
            </p:cNvSpPr>
            <p:nvPr/>
          </p:nvSpPr>
          <p:spPr bwMode="ltGray">
            <a:xfrm>
              <a:off x="129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2" name="Line 33"/>
            <p:cNvSpPr>
              <a:spLocks noChangeShapeType="1"/>
            </p:cNvSpPr>
            <p:nvPr/>
          </p:nvSpPr>
          <p:spPr bwMode="ltGray">
            <a:xfrm>
              <a:off x="148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3" name="Line 34"/>
            <p:cNvSpPr>
              <a:spLocks noChangeShapeType="1"/>
            </p:cNvSpPr>
            <p:nvPr/>
          </p:nvSpPr>
          <p:spPr bwMode="ltGray">
            <a:xfrm>
              <a:off x="168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4" name="Line 35"/>
            <p:cNvSpPr>
              <a:spLocks noChangeShapeType="1"/>
            </p:cNvSpPr>
            <p:nvPr/>
          </p:nvSpPr>
          <p:spPr bwMode="ltGray">
            <a:xfrm>
              <a:off x="187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5" name="Line 36"/>
            <p:cNvSpPr>
              <a:spLocks noChangeShapeType="1"/>
            </p:cNvSpPr>
            <p:nvPr/>
          </p:nvSpPr>
          <p:spPr bwMode="ltGray">
            <a:xfrm>
              <a:off x="206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6" name="Line 37"/>
            <p:cNvSpPr>
              <a:spLocks noChangeShapeType="1"/>
            </p:cNvSpPr>
            <p:nvPr/>
          </p:nvSpPr>
          <p:spPr bwMode="ltGray">
            <a:xfrm>
              <a:off x="225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7" name="Line 38"/>
            <p:cNvSpPr>
              <a:spLocks noChangeShapeType="1"/>
            </p:cNvSpPr>
            <p:nvPr/>
          </p:nvSpPr>
          <p:spPr bwMode="ltGray">
            <a:xfrm>
              <a:off x="244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8" name="Line 39"/>
            <p:cNvSpPr>
              <a:spLocks noChangeShapeType="1"/>
            </p:cNvSpPr>
            <p:nvPr/>
          </p:nvSpPr>
          <p:spPr bwMode="ltGray">
            <a:xfrm>
              <a:off x="264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49" name="Line 40"/>
            <p:cNvSpPr>
              <a:spLocks noChangeShapeType="1"/>
            </p:cNvSpPr>
            <p:nvPr/>
          </p:nvSpPr>
          <p:spPr bwMode="ltGray">
            <a:xfrm>
              <a:off x="283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0" name="Line 41"/>
            <p:cNvSpPr>
              <a:spLocks noChangeShapeType="1"/>
            </p:cNvSpPr>
            <p:nvPr/>
          </p:nvSpPr>
          <p:spPr bwMode="ltGray">
            <a:xfrm>
              <a:off x="302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1" name="Line 42"/>
            <p:cNvSpPr>
              <a:spLocks noChangeShapeType="1"/>
            </p:cNvSpPr>
            <p:nvPr/>
          </p:nvSpPr>
          <p:spPr bwMode="ltGray">
            <a:xfrm>
              <a:off x="321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2" name="Line 43"/>
            <p:cNvSpPr>
              <a:spLocks noChangeShapeType="1"/>
            </p:cNvSpPr>
            <p:nvPr/>
          </p:nvSpPr>
          <p:spPr bwMode="ltGray">
            <a:xfrm>
              <a:off x="340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3" name="Line 44"/>
            <p:cNvSpPr>
              <a:spLocks noChangeShapeType="1"/>
            </p:cNvSpPr>
            <p:nvPr/>
          </p:nvSpPr>
          <p:spPr bwMode="ltGray">
            <a:xfrm>
              <a:off x="360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4" name="Line 45"/>
            <p:cNvSpPr>
              <a:spLocks noChangeShapeType="1"/>
            </p:cNvSpPr>
            <p:nvPr/>
          </p:nvSpPr>
          <p:spPr bwMode="ltGray">
            <a:xfrm>
              <a:off x="379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5" name="Line 46"/>
            <p:cNvSpPr>
              <a:spLocks noChangeShapeType="1"/>
            </p:cNvSpPr>
            <p:nvPr/>
          </p:nvSpPr>
          <p:spPr bwMode="ltGray">
            <a:xfrm>
              <a:off x="398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6" name="Line 47"/>
            <p:cNvSpPr>
              <a:spLocks noChangeShapeType="1"/>
            </p:cNvSpPr>
            <p:nvPr/>
          </p:nvSpPr>
          <p:spPr bwMode="ltGray">
            <a:xfrm>
              <a:off x="417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7" name="Line 48"/>
            <p:cNvSpPr>
              <a:spLocks noChangeShapeType="1"/>
            </p:cNvSpPr>
            <p:nvPr/>
          </p:nvSpPr>
          <p:spPr bwMode="ltGray">
            <a:xfrm>
              <a:off x="436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8" name="Line 49"/>
            <p:cNvSpPr>
              <a:spLocks noChangeShapeType="1"/>
            </p:cNvSpPr>
            <p:nvPr/>
          </p:nvSpPr>
          <p:spPr bwMode="ltGray">
            <a:xfrm>
              <a:off x="456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59" name="Line 50"/>
            <p:cNvSpPr>
              <a:spLocks noChangeShapeType="1"/>
            </p:cNvSpPr>
            <p:nvPr/>
          </p:nvSpPr>
          <p:spPr bwMode="ltGray">
            <a:xfrm>
              <a:off x="475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60" name="Line 51"/>
            <p:cNvSpPr>
              <a:spLocks noChangeShapeType="1"/>
            </p:cNvSpPr>
            <p:nvPr/>
          </p:nvSpPr>
          <p:spPr bwMode="ltGray">
            <a:xfrm>
              <a:off x="4944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61" name="Line 52"/>
            <p:cNvSpPr>
              <a:spLocks noChangeShapeType="1"/>
            </p:cNvSpPr>
            <p:nvPr/>
          </p:nvSpPr>
          <p:spPr bwMode="ltGray">
            <a:xfrm>
              <a:off x="5136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62" name="Line 53"/>
            <p:cNvSpPr>
              <a:spLocks noChangeShapeType="1"/>
            </p:cNvSpPr>
            <p:nvPr/>
          </p:nvSpPr>
          <p:spPr bwMode="ltGray">
            <a:xfrm>
              <a:off x="5328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63" name="Line 54"/>
            <p:cNvSpPr>
              <a:spLocks noChangeShapeType="1"/>
            </p:cNvSpPr>
            <p:nvPr/>
          </p:nvSpPr>
          <p:spPr bwMode="ltGray">
            <a:xfrm>
              <a:off x="5520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  <p:sp>
          <p:nvSpPr>
            <p:cNvPr id="64" name="Line 55"/>
            <p:cNvSpPr>
              <a:spLocks noChangeShapeType="1"/>
            </p:cNvSpPr>
            <p:nvPr/>
          </p:nvSpPr>
          <p:spPr bwMode="ltGray">
            <a:xfrm>
              <a:off x="5712" y="0"/>
              <a:ext cx="0" cy="4319"/>
            </a:xfrm>
            <a:prstGeom prst="line">
              <a:avLst/>
            </a:prstGeom>
            <a:noFill/>
            <a:ln w="12700" cap="sq">
              <a:solidFill>
                <a:schemeClr val="accent6">
                  <a:lumMod val="20000"/>
                  <a:lumOff val="80000"/>
                </a:schemeClr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>
                <a:solidFill>
                  <a:prstClr val="black"/>
                </a:solidFill>
              </a:endParaRPr>
            </a:p>
          </p:txBody>
        </p:sp>
      </p:grpSp>
      <p:pic>
        <p:nvPicPr>
          <p:cNvPr id="12" name="Picture 56"/>
          <p:cNvPicPr>
            <a:picLocks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3806" y="0"/>
            <a:ext cx="1079781" cy="6858000"/>
          </a:xfrm>
          <a:prstGeom prst="rect">
            <a:avLst/>
          </a:prstGeom>
          <a:noFill/>
          <a:ln w="9525">
            <a:solidFill>
              <a:schemeClr val="bg2">
                <a:lumMod val="20000"/>
                <a:lumOff val="80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9200" y="6172200"/>
            <a:ext cx="1219201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8E36636D-D922-432D-A958-524484B5923D}" type="datetimeFigureOut">
              <a:rPr lang="en-US" smtClean="0">
                <a:solidFill>
                  <a:prstClr val="black"/>
                </a:solidFill>
              </a:rPr>
              <a:pPr/>
              <a:t>7/22/2021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7416801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1601" y="6172200"/>
            <a:ext cx="7112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DF28FB93-0A08-4E7D-8E63-9EFA29F1E09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1" y="1803400"/>
            <a:ext cx="97536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1" y="431800"/>
            <a:ext cx="9753600" cy="116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9427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Font typeface="Wingdings" panose="05000000000000000000" pitchFamily="2" charset="2"/>
        <a:buChar char="§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SOFTWARE ESTIMATION &amp; SCHEDULING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MANAGEMENT SPECTRUM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PEOPLE(agile team)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software organizations advocate agile software development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antidote to many of the problems that have plagued software project work.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agile philosophy encourages customer satisfaction and early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incremental delivery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software, small highly motivated project teams,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informal methods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minimal software engineering work products, and overall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simplicity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small, highly motivated project team, also called an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agile team,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adopts many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characteristics of successful software project teams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avoids many of the toxins that create problems.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33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PEOPLE(coordination and communication issue)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many reasons that software projects get into trouble. The scale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many development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efforts is large, leading to complexity, confusion,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 difficulties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coordinating team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must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communicate with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software and conform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predefined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 imposed by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product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accomplish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mechanisms for formal and informal communication among team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members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multiple teams must be established.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1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Product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software project manager is confronted with a dilemma at the very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beginning of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software project.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estimates and an organized plan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required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but solid information is unavailable.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detailed analysis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would provide information necessary for estimates, but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often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 weeks or even months to complete.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55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Product(software scope)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project management activity is the determination of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scope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is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answering the following questions: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the software to be built fi t into a larger system,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product,or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context, and what constraints are imposed as a result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context?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objectives.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customer-visible data objects are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produced as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from the software? What data objects are required for input?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 and performance.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function does the software perform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transform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into output? Are any special performance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addressed?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45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Product(</a:t>
            </a:r>
            <a:r>
              <a:rPr lang="fr-FR" sz="4000" b="1" dirty="0" err="1" smtClean="0">
                <a:solidFill>
                  <a:schemeClr val="bg2"/>
                </a:solidFill>
                <a:latin typeface="Algerian" panose="04020705040A02060702" pitchFamily="82" charset="0"/>
              </a:rPr>
              <a:t>problem</a:t>
            </a:r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 décomposition)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decomposition, sometimes called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partitioning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elaboration,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that sits at the core of software requirements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the scoping activity no attempt is made to fully decompose the problem.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ecomposition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applied in two major areas: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the functionality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content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(information) that must be delivered and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the process that will be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 it.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02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err="1" smtClean="0">
                <a:solidFill>
                  <a:schemeClr val="bg2"/>
                </a:solidFill>
                <a:latin typeface="Algerian" panose="04020705040A02060702" pitchFamily="82" charset="0"/>
              </a:rPr>
              <a:t>process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framework activities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characterize the software process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applicable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all software projects.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is to select the process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 that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appropriate for the software to be engineered by your project team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team must decide which process model is most appropriate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customers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have requested the product and the people who will do the work,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 the characteristics of the product itself, and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the project environment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which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software team works.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process model has been selected,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team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preliminary project plan based on the set of process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activities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preliminary plan is established, process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decomposition begins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11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Palatino Linotype" panose="02040502050505030304" pitchFamily="18" charset="0"/>
              </a:rPr>
              <a:t>When </a:t>
            </a:r>
            <a:r>
              <a:rPr lang="en-US" dirty="0">
                <a:latin typeface="Palatino Linotype" panose="02040502050505030304" pitchFamily="18" charset="0"/>
              </a:rPr>
              <a:t>you can measure what you are speaking about and express it in </a:t>
            </a:r>
            <a:r>
              <a:rPr lang="en-US" dirty="0" smtClean="0">
                <a:latin typeface="Palatino Linotype" panose="02040502050505030304" pitchFamily="18" charset="0"/>
              </a:rPr>
              <a:t>numbers, you </a:t>
            </a:r>
            <a:r>
              <a:rPr lang="en-US" dirty="0">
                <a:latin typeface="Palatino Linotype" panose="02040502050505030304" pitchFamily="18" charset="0"/>
              </a:rPr>
              <a:t>know something about it; but when you cannot measure, when you cannot </a:t>
            </a:r>
            <a:r>
              <a:rPr lang="en-US" dirty="0" smtClean="0">
                <a:latin typeface="Palatino Linotype" panose="02040502050505030304" pitchFamily="18" charset="0"/>
              </a:rPr>
              <a:t>express it </a:t>
            </a:r>
            <a:r>
              <a:rPr lang="en-US" dirty="0">
                <a:latin typeface="Palatino Linotype" panose="02040502050505030304" pitchFamily="18" charset="0"/>
              </a:rPr>
              <a:t>in numbers, your knowledge is of a meager and unsatisfactory </a:t>
            </a:r>
            <a:r>
              <a:rPr lang="en-US" dirty="0" smtClean="0">
                <a:latin typeface="Palatino Linotype" panose="02040502050505030304" pitchFamily="18" charset="0"/>
              </a:rPr>
              <a:t>kind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Measurement can be applied to the software process with the intent of </a:t>
            </a:r>
            <a:r>
              <a:rPr lang="en-US" dirty="0" smtClean="0"/>
              <a:t>improving it </a:t>
            </a:r>
            <a:r>
              <a:rPr lang="en-US" dirty="0"/>
              <a:t>on a continuous basis.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Measurement </a:t>
            </a:r>
            <a:r>
              <a:rPr lang="en-US" dirty="0"/>
              <a:t>can be used throughout a </a:t>
            </a:r>
            <a:r>
              <a:rPr lang="en-US" dirty="0" smtClean="0"/>
              <a:t>software project </a:t>
            </a:r>
            <a:r>
              <a:rPr lang="en-US" dirty="0"/>
              <a:t>to assist in estimation, quality control, productivity </a:t>
            </a:r>
            <a:r>
              <a:rPr lang="en-US" dirty="0" smtClean="0"/>
              <a:t>assessment, and </a:t>
            </a:r>
            <a:r>
              <a:rPr lang="en-US" dirty="0"/>
              <a:t>project control.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Measurement  </a:t>
            </a:r>
            <a:r>
              <a:rPr lang="en-US" dirty="0"/>
              <a:t>can be used by software </a:t>
            </a:r>
            <a:r>
              <a:rPr lang="en-US" dirty="0" smtClean="0"/>
              <a:t>engineers to </a:t>
            </a:r>
            <a:r>
              <a:rPr lang="en-US" dirty="0"/>
              <a:t>help assess the quality of work products and to assist in tactical </a:t>
            </a:r>
            <a:r>
              <a:rPr lang="en-US" dirty="0" smtClean="0"/>
              <a:t>decision making </a:t>
            </a:r>
            <a:r>
              <a:rPr lang="en-US" dirty="0"/>
              <a:t>as a project </a:t>
            </a:r>
            <a:r>
              <a:rPr lang="en-US" dirty="0" smtClean="0"/>
              <a:t>proceeds</a:t>
            </a:r>
            <a:endParaRPr lang="en-US" dirty="0" smtClean="0">
              <a:latin typeface="Palatino Linotype" panose="02040502050505030304" pitchFamily="18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PROCESS AND 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93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i="1" dirty="0" smtClean="0"/>
              <a:t>Process </a:t>
            </a:r>
            <a:r>
              <a:rPr lang="en-US" i="1" dirty="0"/>
              <a:t>metrics </a:t>
            </a:r>
            <a:r>
              <a:rPr lang="en-US" dirty="0"/>
              <a:t>are collected across all projects and over long periods of </a:t>
            </a:r>
            <a:r>
              <a:rPr lang="en-US" dirty="0" smtClean="0"/>
              <a:t>time.</a:t>
            </a:r>
            <a:endParaRPr lang="en-US" dirty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i="1" dirty="0"/>
              <a:t>Project metrics </a:t>
            </a:r>
            <a:r>
              <a:rPr lang="en-US" dirty="0"/>
              <a:t>enable a software </a:t>
            </a:r>
            <a:r>
              <a:rPr lang="en-US" dirty="0" smtClean="0"/>
              <a:t>project manager to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 (1) assess the status of an ongoing project, 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(2) track potential risks</a:t>
            </a:r>
            <a:r>
              <a:rPr lang="en-US" dirty="0"/>
              <a:t>, </a:t>
            </a:r>
            <a:endParaRPr lang="en-US" dirty="0" smtClean="0"/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/>
              <a:t>3) uncover problem areas before they go “critical</a:t>
            </a:r>
            <a:r>
              <a:rPr lang="en-US" dirty="0" smtClean="0"/>
              <a:t>,” 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/>
              <a:t>4) adjust work </a:t>
            </a:r>
            <a:r>
              <a:rPr lang="en-US" dirty="0" smtClean="0"/>
              <a:t>flow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dirty="0"/>
              <a:t>tasks, </a:t>
            </a:r>
            <a:r>
              <a:rPr lang="en-US" dirty="0" smtClean="0"/>
              <a:t>and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(</a:t>
            </a:r>
            <a:r>
              <a:rPr lang="en-US" dirty="0"/>
              <a:t>5) evaluate the project team’s ability to control quality of </a:t>
            </a:r>
            <a:r>
              <a:rPr lang="en-US" dirty="0" smtClean="0"/>
              <a:t>software </a:t>
            </a:r>
            <a:r>
              <a:rPr lang="en-IN" dirty="0" smtClean="0"/>
              <a:t>work </a:t>
            </a:r>
            <a:r>
              <a:rPr lang="en-IN" dirty="0"/>
              <a:t>products.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Measures that are collected by a project team and converted into metrics </a:t>
            </a:r>
            <a:r>
              <a:rPr lang="en-US" dirty="0" smtClean="0"/>
              <a:t>for use </a:t>
            </a:r>
            <a:r>
              <a:rPr lang="en-US" dirty="0"/>
              <a:t>during a project can also be transmitted to those with responsibility for </a:t>
            </a:r>
            <a:r>
              <a:rPr lang="en-US" dirty="0" smtClean="0"/>
              <a:t>software </a:t>
            </a:r>
            <a:r>
              <a:rPr lang="en-IN" dirty="0" smtClean="0"/>
              <a:t>process </a:t>
            </a:r>
            <a:r>
              <a:rPr lang="en-IN" dirty="0"/>
              <a:t>improvement</a:t>
            </a:r>
            <a:r>
              <a:rPr lang="en-IN" dirty="0" smtClean="0"/>
              <a:t>.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PROCESS AND 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49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PROCESS AND 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1206500"/>
            <a:ext cx="7848600" cy="539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43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875763"/>
            <a:ext cx="10831133" cy="5859889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Use </a:t>
            </a:r>
            <a:r>
              <a:rPr lang="en-US" dirty="0"/>
              <a:t>common sense and organizational sensitivity when interpreting </a:t>
            </a:r>
            <a:r>
              <a:rPr lang="en-US" dirty="0" smtClean="0"/>
              <a:t>metrics </a:t>
            </a:r>
            <a:r>
              <a:rPr lang="en-IN" dirty="0" smtClean="0"/>
              <a:t>data</a:t>
            </a:r>
            <a:r>
              <a:rPr lang="en-IN" dirty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Provide </a:t>
            </a:r>
            <a:r>
              <a:rPr lang="en-US" dirty="0"/>
              <a:t>regular feedback to the individuals and teams who </a:t>
            </a:r>
            <a:r>
              <a:rPr lang="en-US" dirty="0" smtClean="0"/>
              <a:t>collect </a:t>
            </a:r>
            <a:r>
              <a:rPr lang="en-IN" dirty="0" smtClean="0"/>
              <a:t>measures </a:t>
            </a:r>
            <a:r>
              <a:rPr lang="en-IN" dirty="0"/>
              <a:t>and metrics.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 </a:t>
            </a:r>
            <a:r>
              <a:rPr lang="en-US" dirty="0"/>
              <a:t>Don’t use metrics to appraise individuals.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Work </a:t>
            </a:r>
            <a:r>
              <a:rPr lang="en-US" dirty="0"/>
              <a:t>with practitioners and teams to set clear goals and metrics that </a:t>
            </a:r>
            <a:r>
              <a:rPr lang="en-US" dirty="0" smtClean="0"/>
              <a:t>will be </a:t>
            </a:r>
            <a:r>
              <a:rPr lang="en-US" dirty="0"/>
              <a:t>used to achieve them.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Never </a:t>
            </a:r>
            <a:r>
              <a:rPr lang="en-US" dirty="0"/>
              <a:t>use metrics to threaten individuals or teams.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Metrics </a:t>
            </a:r>
            <a:r>
              <a:rPr lang="en-US" dirty="0"/>
              <a:t>data that indicate a problem area should not be </a:t>
            </a:r>
            <a:r>
              <a:rPr lang="en-US" dirty="0" smtClean="0"/>
              <a:t>considered “negative</a:t>
            </a:r>
            <a:r>
              <a:rPr lang="en-US" dirty="0"/>
              <a:t>.” These data are merely an indicator for process improvement</a:t>
            </a:r>
            <a:r>
              <a:rPr lang="en-US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Don’t obsess on a single metric to the exclusion of other </a:t>
            </a:r>
            <a:r>
              <a:rPr lang="en-US" dirty="0" smtClean="0"/>
              <a:t>important </a:t>
            </a:r>
            <a:r>
              <a:rPr lang="en-IN" dirty="0" smtClean="0"/>
              <a:t>metrics</a:t>
            </a:r>
            <a:r>
              <a:rPr lang="en-IN" dirty="0"/>
              <a:t>.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FF0000"/>
                </a:solidFill>
                <a:latin typeface="Algerian" panose="04020705040A02060702" pitchFamily="82" charset="0"/>
              </a:rPr>
              <a:t>software metrics etiquette</a:t>
            </a:r>
            <a:endParaRPr lang="en-US" sz="40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66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>
                <a:solidFill>
                  <a:schemeClr val="bg2"/>
                </a:solidFill>
                <a:latin typeface="Algerian" panose="04020705040A02060702" pitchFamily="82" charset="0"/>
              </a:rPr>
              <a:t>3 </a:t>
            </a:r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 </a:t>
            </a:r>
            <a:r>
              <a:rPr lang="fr-FR" sz="4000" b="1" dirty="0">
                <a:solidFill>
                  <a:schemeClr val="bg2"/>
                </a:solidFill>
                <a:latin typeface="Algerian" panose="04020705040A02060702" pitchFamily="82" charset="0"/>
              </a:rPr>
              <a:t>(PEOPLE, PRODUCT, PROCESS </a:t>
            </a:r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software project management focuses on the three Ps: people, product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process. The order is not arbitrary.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manager who forgets that software engineering work is an intensely human endeavor will never have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success in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management.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manager who fails to encourage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stakeholder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early in the evolution of a product risks building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elegant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for the wrong problem.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manager who pays little attention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runs the risk of inserting competent technical methods and tools into a vacuum.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manager who embarks without a solid project plan jeopardizes the success of the project.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772731"/>
            <a:ext cx="10831133" cy="5962921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Software  </a:t>
            </a:r>
            <a:r>
              <a:rPr lang="en-US" dirty="0"/>
              <a:t>process metrics </a:t>
            </a:r>
            <a:r>
              <a:rPr lang="en-US" dirty="0" smtClean="0"/>
              <a:t>are </a:t>
            </a:r>
            <a:r>
              <a:rPr lang="en-US" dirty="0"/>
              <a:t>used for strategic purposes, </a:t>
            </a:r>
            <a:r>
              <a:rPr lang="en-US" dirty="0" smtClean="0"/>
              <a:t>software project </a:t>
            </a:r>
            <a:r>
              <a:rPr lang="en-US" dirty="0"/>
              <a:t>measures are tactical. </a:t>
            </a:r>
            <a:endParaRPr lang="en-US" dirty="0" smtClean="0"/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Project metrics and the </a:t>
            </a:r>
            <a:r>
              <a:rPr lang="en-US" dirty="0"/>
              <a:t>indicators </a:t>
            </a:r>
            <a:r>
              <a:rPr lang="en-US" dirty="0" smtClean="0"/>
              <a:t>derived from </a:t>
            </a:r>
            <a:r>
              <a:rPr lang="en-US" dirty="0"/>
              <a:t>them are used by a project manager and a software team to adapt </a:t>
            </a:r>
            <a:r>
              <a:rPr lang="en-US" dirty="0" smtClean="0"/>
              <a:t>project </a:t>
            </a:r>
            <a:r>
              <a:rPr lang="en-US" dirty="0"/>
              <a:t> </a:t>
            </a:r>
            <a:r>
              <a:rPr lang="en-US" dirty="0" smtClean="0"/>
              <a:t>work flow </a:t>
            </a:r>
            <a:r>
              <a:rPr lang="en-US" dirty="0"/>
              <a:t>and technical activities.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/>
              <a:t>The </a:t>
            </a:r>
            <a:r>
              <a:rPr lang="en-US" dirty="0" smtClean="0"/>
              <a:t>first </a:t>
            </a:r>
            <a:r>
              <a:rPr lang="en-US" dirty="0"/>
              <a:t>application of project metrics on most software projects </a:t>
            </a:r>
            <a:r>
              <a:rPr lang="en-US" dirty="0" smtClean="0"/>
              <a:t>occurs during </a:t>
            </a:r>
            <a:r>
              <a:rPr lang="en-US" dirty="0"/>
              <a:t>estimation. </a:t>
            </a:r>
            <a:endParaRPr lang="en-US" dirty="0" smtClean="0"/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Metrics </a:t>
            </a:r>
            <a:r>
              <a:rPr lang="en-US" dirty="0"/>
              <a:t>collected from past projects are used as a basis </a:t>
            </a:r>
            <a:r>
              <a:rPr lang="en-US" dirty="0" smtClean="0"/>
              <a:t>from which </a:t>
            </a:r>
            <a:r>
              <a:rPr lang="en-US" dirty="0"/>
              <a:t>effort and time estimates are made for current software work. </a:t>
            </a:r>
            <a:endParaRPr lang="en-US" dirty="0" smtClean="0"/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As </a:t>
            </a:r>
            <a:r>
              <a:rPr lang="en-US" dirty="0"/>
              <a:t>a </a:t>
            </a:r>
            <a:r>
              <a:rPr lang="en-US" dirty="0" smtClean="0"/>
              <a:t>project proceeds</a:t>
            </a:r>
            <a:r>
              <a:rPr lang="en-US" dirty="0"/>
              <a:t>, measures of effort and calendar time expended are compared to </a:t>
            </a:r>
            <a:r>
              <a:rPr lang="en-US" dirty="0" smtClean="0"/>
              <a:t>original estimates </a:t>
            </a:r>
            <a:r>
              <a:rPr lang="en-US" dirty="0"/>
              <a:t>(and the project schedule). The project manager uses these data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/>
              <a:t>to monitor and control progress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77273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96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As </a:t>
            </a:r>
            <a:r>
              <a:rPr lang="en-US" dirty="0"/>
              <a:t>technical work commences, other project metrics begin to have </a:t>
            </a:r>
            <a:r>
              <a:rPr lang="en-US" dirty="0" smtClean="0"/>
              <a:t>significance</a:t>
            </a:r>
            <a:r>
              <a:rPr lang="en-US" dirty="0"/>
              <a:t>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Production </a:t>
            </a:r>
            <a:r>
              <a:rPr lang="en-US" dirty="0"/>
              <a:t>rates represented in terms of models created, review </a:t>
            </a:r>
            <a:r>
              <a:rPr lang="en-US" dirty="0" smtClean="0"/>
              <a:t>hours, function </a:t>
            </a:r>
            <a:r>
              <a:rPr lang="en-US" dirty="0"/>
              <a:t>points, and delivered source lines are measured</a:t>
            </a:r>
            <a:r>
              <a:rPr lang="en-US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In </a:t>
            </a:r>
            <a:r>
              <a:rPr lang="en-US" dirty="0"/>
              <a:t>addition, </a:t>
            </a:r>
            <a:r>
              <a:rPr lang="en-US" dirty="0" smtClean="0"/>
              <a:t>errors uncovered </a:t>
            </a:r>
            <a:r>
              <a:rPr lang="en-US" dirty="0"/>
              <a:t>during each software engineering task are tracked.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As </a:t>
            </a:r>
            <a:r>
              <a:rPr lang="en-US" dirty="0"/>
              <a:t>the </a:t>
            </a:r>
            <a:r>
              <a:rPr lang="en-US" dirty="0" smtClean="0"/>
              <a:t>software evolves </a:t>
            </a:r>
            <a:r>
              <a:rPr lang="en-US" dirty="0"/>
              <a:t>from requirements into design, technical metrics </a:t>
            </a:r>
            <a:r>
              <a:rPr lang="en-US" dirty="0" smtClean="0"/>
              <a:t>are collected to </a:t>
            </a:r>
            <a:r>
              <a:rPr lang="en-US" dirty="0"/>
              <a:t>assess design quality and to provide indicators that will </a:t>
            </a:r>
            <a:r>
              <a:rPr lang="en-US" dirty="0" smtClean="0"/>
              <a:t>influence the approach </a:t>
            </a:r>
            <a:r>
              <a:rPr lang="en-US" dirty="0"/>
              <a:t>taken to code generation and testing.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10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 </a:t>
            </a:r>
            <a:r>
              <a:rPr lang="en-US" dirty="0"/>
              <a:t>intent of project metrics is twofold.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First</a:t>
            </a:r>
            <a:r>
              <a:rPr lang="en-US" dirty="0"/>
              <a:t>, these metrics are used to </a:t>
            </a:r>
            <a:r>
              <a:rPr lang="en-US" dirty="0" smtClean="0"/>
              <a:t>minimize the </a:t>
            </a:r>
            <a:r>
              <a:rPr lang="en-US" dirty="0"/>
              <a:t>development schedule by making the adjustments necessary to </a:t>
            </a:r>
            <a:r>
              <a:rPr lang="en-US" dirty="0" smtClean="0"/>
              <a:t>avoid delays </a:t>
            </a:r>
            <a:r>
              <a:rPr lang="en-US" dirty="0"/>
              <a:t>and mitigate potential problems and risks.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Second</a:t>
            </a:r>
            <a:r>
              <a:rPr lang="en-US" dirty="0"/>
              <a:t>, project metrics </a:t>
            </a:r>
            <a:r>
              <a:rPr lang="en-US" dirty="0" smtClean="0"/>
              <a:t>are used </a:t>
            </a:r>
            <a:r>
              <a:rPr lang="en-US" dirty="0"/>
              <a:t>to assess product quality on an ongoing basis and, when necessary, </a:t>
            </a:r>
            <a:r>
              <a:rPr lang="en-US" dirty="0" smtClean="0"/>
              <a:t>modify the </a:t>
            </a:r>
            <a:r>
              <a:rPr lang="en-US" dirty="0"/>
              <a:t>technical approach to improve quality.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As quality improves, defects are minimized, and as the defect count </a:t>
            </a:r>
            <a:r>
              <a:rPr lang="en-US" dirty="0" smtClean="0"/>
              <a:t>goes down</a:t>
            </a:r>
            <a:r>
              <a:rPr lang="en-US" dirty="0"/>
              <a:t>, the amount of rework required during the project is also reduced. </a:t>
            </a:r>
            <a:r>
              <a:rPr lang="en-US" dirty="0" smtClean="0"/>
              <a:t>This leads </a:t>
            </a:r>
            <a:r>
              <a:rPr lang="en-US" dirty="0"/>
              <a:t>to a reduction in overall project cost.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PROJECT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79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7918" y="875763"/>
            <a:ext cx="10831133" cy="574397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There are two approach to this : Direct Measure ( the length of bolt) and Indirect Measure (the quality of bolt produced, measured by counting result)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b="1" dirty="0"/>
              <a:t>Direct measures</a:t>
            </a:r>
            <a:r>
              <a:rPr lang="en-US" i="1" dirty="0"/>
              <a:t> </a:t>
            </a:r>
            <a:r>
              <a:rPr lang="en-US" dirty="0"/>
              <a:t>of the software process include cost and effort applied.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Direct measures </a:t>
            </a:r>
            <a:r>
              <a:rPr lang="en-US" dirty="0"/>
              <a:t>of the product include lines of code (LOC) produced, execution speed</a:t>
            </a:r>
            <a:r>
              <a:rPr lang="en-US" dirty="0" smtClean="0"/>
              <a:t>, memory </a:t>
            </a:r>
            <a:r>
              <a:rPr lang="en-US" dirty="0"/>
              <a:t>size, and defects reported over some set period of time.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Indirect measures of </a:t>
            </a:r>
            <a:r>
              <a:rPr lang="en-US" dirty="0"/>
              <a:t>the product include functionality, quality, complexity, </a:t>
            </a:r>
            <a:r>
              <a:rPr lang="en-US" dirty="0" smtClean="0"/>
              <a:t>efficiency</a:t>
            </a:r>
            <a:r>
              <a:rPr lang="en-US" dirty="0"/>
              <a:t>, </a:t>
            </a:r>
            <a:r>
              <a:rPr lang="en-US" dirty="0" smtClean="0"/>
              <a:t>reliability, maintainability</a:t>
            </a:r>
            <a:r>
              <a:rPr lang="en-US" dirty="0"/>
              <a:t>, and many other </a:t>
            </a:r>
            <a:r>
              <a:rPr lang="en-US" dirty="0" smtClean="0"/>
              <a:t>factors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 cost and effort required to build software, the number of lines of </a:t>
            </a:r>
            <a:r>
              <a:rPr lang="en-US" dirty="0" smtClean="0"/>
              <a:t>code produced</a:t>
            </a:r>
            <a:r>
              <a:rPr lang="en-US" dirty="0"/>
              <a:t>, and other direct measures are relatively easy to collect, as long </a:t>
            </a:r>
            <a:r>
              <a:rPr lang="en-US" dirty="0" smtClean="0"/>
              <a:t>as specific </a:t>
            </a:r>
            <a:r>
              <a:rPr lang="en-US" dirty="0"/>
              <a:t>conventions for measurement are established in advance.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SOFTWARE MEASUREMENT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369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783771"/>
            <a:ext cx="10831133" cy="5951881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Size-oriented </a:t>
            </a:r>
            <a:r>
              <a:rPr lang="en-US" dirty="0"/>
              <a:t>software metrics are derived by normalizing quality </a:t>
            </a:r>
            <a:r>
              <a:rPr lang="en-US" dirty="0" smtClean="0"/>
              <a:t>and/or productivity </a:t>
            </a:r>
            <a:r>
              <a:rPr lang="en-US" dirty="0"/>
              <a:t>measures by considering the </a:t>
            </a:r>
            <a:r>
              <a:rPr lang="en-US" i="1" dirty="0"/>
              <a:t>size </a:t>
            </a:r>
            <a:r>
              <a:rPr lang="en-US" dirty="0"/>
              <a:t>of the software that has </a:t>
            </a:r>
            <a:r>
              <a:rPr lang="en-US" dirty="0" smtClean="0"/>
              <a:t>been produced</a:t>
            </a:r>
            <a:r>
              <a:rPr lang="en-US" dirty="0"/>
              <a:t>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If </a:t>
            </a:r>
            <a:r>
              <a:rPr lang="en-US" dirty="0"/>
              <a:t>a software organization maintains simple records, a table </a:t>
            </a:r>
            <a:r>
              <a:rPr lang="en-US" dirty="0" smtClean="0"/>
              <a:t>of size-oriented measures can </a:t>
            </a:r>
            <a:r>
              <a:rPr lang="en-US" dirty="0"/>
              <a:t>be created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80434" y="-83127"/>
            <a:ext cx="9753600" cy="76002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Size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lum bright="-20000" contrast="40000"/>
          </a:blip>
          <a:stretch>
            <a:fillRect/>
          </a:stretch>
        </p:blipFill>
        <p:spPr>
          <a:xfrm>
            <a:off x="1637731" y="3575713"/>
            <a:ext cx="7874759" cy="303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5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739285"/>
            <a:ext cx="10831133" cy="5996367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In </a:t>
            </a:r>
            <a:r>
              <a:rPr lang="en-US" dirty="0"/>
              <a:t>order to develop metrics that can be assimilated with similar metrics </a:t>
            </a:r>
            <a:r>
              <a:rPr lang="en-US" dirty="0" err="1" smtClean="0"/>
              <a:t>fromother</a:t>
            </a:r>
            <a:r>
              <a:rPr lang="en-US" dirty="0" smtClean="0"/>
              <a:t> </a:t>
            </a:r>
            <a:r>
              <a:rPr lang="en-US" dirty="0"/>
              <a:t>projects, you can choose lines of code as a normalization value. </a:t>
            </a:r>
            <a:endParaRPr lang="en-US" dirty="0" smtClean="0"/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 smtClean="0"/>
              <a:t>From the rudimentary </a:t>
            </a:r>
            <a:r>
              <a:rPr lang="en-US" dirty="0"/>
              <a:t>data contained in the table, a set of simple size-oriented </a:t>
            </a:r>
            <a:r>
              <a:rPr lang="en-US" dirty="0" smtClean="0"/>
              <a:t>metrics can </a:t>
            </a:r>
            <a:r>
              <a:rPr lang="en-US" dirty="0"/>
              <a:t>be developed for each project: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US" dirty="0"/>
              <a:t>• Errors per KLOC (thousand lines of code)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IN" dirty="0"/>
              <a:t>• Defects per KLOC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IN" dirty="0"/>
              <a:t>• $ per KLOC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fr-FR" dirty="0"/>
              <a:t>• Pages of documentation per KLOC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/>
              <a:t>In addition, other interesting metrics can be computed: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• Errors per person-month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• KLOC per person-month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IN" dirty="0"/>
              <a:t>• $ per page of documentation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01695" y="-136478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Size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0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Function-oriented software metrics use a measure of the functionality </a:t>
            </a:r>
            <a:r>
              <a:rPr lang="en-US" dirty="0" smtClean="0"/>
              <a:t>delivered by </a:t>
            </a:r>
            <a:r>
              <a:rPr lang="en-US" dirty="0"/>
              <a:t>the application as a normalization value.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 </a:t>
            </a:r>
            <a:r>
              <a:rPr lang="en-US" dirty="0"/>
              <a:t>most widely used </a:t>
            </a:r>
            <a:r>
              <a:rPr lang="en-US" dirty="0" smtClean="0"/>
              <a:t>function oriented</a:t>
            </a:r>
            <a:r>
              <a:rPr lang="en-US" dirty="0"/>
              <a:t> </a:t>
            </a:r>
            <a:r>
              <a:rPr lang="en-US" dirty="0" smtClean="0"/>
              <a:t>metric </a:t>
            </a:r>
            <a:r>
              <a:rPr lang="en-US" dirty="0"/>
              <a:t>is the </a:t>
            </a:r>
            <a:r>
              <a:rPr lang="en-US" i="1" dirty="0"/>
              <a:t>function point </a:t>
            </a:r>
            <a:r>
              <a:rPr lang="en-US" dirty="0"/>
              <a:t>(FP). Computation of the function point </a:t>
            </a:r>
            <a:r>
              <a:rPr lang="en-US" dirty="0" smtClean="0"/>
              <a:t>is based </a:t>
            </a:r>
            <a:r>
              <a:rPr lang="en-US" dirty="0"/>
              <a:t>on characteristics of the software’s information domain and complexity</a:t>
            </a:r>
            <a:r>
              <a:rPr lang="en-US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Using historical data, the FP metric </a:t>
            </a:r>
            <a:r>
              <a:rPr lang="en-US" dirty="0" smtClean="0"/>
              <a:t>can  then </a:t>
            </a:r>
            <a:r>
              <a:rPr lang="en-US" dirty="0"/>
              <a:t>be used to </a:t>
            </a:r>
            <a:endParaRPr lang="en-US" dirty="0" smtClean="0"/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/>
              <a:t>estimate </a:t>
            </a:r>
            <a:r>
              <a:rPr lang="en-US" dirty="0"/>
              <a:t>the cost or effort required to design, code, and </a:t>
            </a:r>
            <a:r>
              <a:rPr lang="en-US" dirty="0" smtClean="0"/>
              <a:t>test the software</a:t>
            </a:r>
            <a:endParaRPr lang="en-US" dirty="0"/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/>
              <a:t>predict </a:t>
            </a:r>
            <a:r>
              <a:rPr lang="en-US" dirty="0"/>
              <a:t>the number of errors that will be encountered </a:t>
            </a:r>
            <a:r>
              <a:rPr lang="en-US" dirty="0" smtClean="0"/>
              <a:t>during testing </a:t>
            </a: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/>
              <a:t>forecast </a:t>
            </a:r>
            <a:r>
              <a:rPr lang="en-US" dirty="0"/>
              <a:t>the number of components and/or the number of </a:t>
            </a:r>
            <a:r>
              <a:rPr lang="en-US" dirty="0" smtClean="0"/>
              <a:t>projected source </a:t>
            </a:r>
            <a:r>
              <a:rPr lang="en-US" dirty="0"/>
              <a:t>lines in the implemented system.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38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Function </a:t>
            </a:r>
            <a:r>
              <a:rPr lang="en-US" dirty="0"/>
              <a:t>points are derived using an empirical relationship based on </a:t>
            </a:r>
            <a:r>
              <a:rPr lang="en-US" dirty="0" smtClean="0"/>
              <a:t>countable (direct</a:t>
            </a:r>
            <a:r>
              <a:rPr lang="en-US" dirty="0"/>
              <a:t>) measures of software’s information domain and qualitative </a:t>
            </a:r>
            <a:r>
              <a:rPr lang="en-US" dirty="0" smtClean="0"/>
              <a:t>assessments </a:t>
            </a:r>
            <a:r>
              <a:rPr lang="en-IN" dirty="0" smtClean="0"/>
              <a:t>of </a:t>
            </a:r>
            <a:r>
              <a:rPr lang="en-IN" dirty="0"/>
              <a:t>software </a:t>
            </a:r>
            <a:r>
              <a:rPr lang="en-IN" dirty="0" smtClean="0"/>
              <a:t>complexity</a:t>
            </a:r>
          </a:p>
          <a:p>
            <a:r>
              <a:rPr lang="en-US" dirty="0"/>
              <a:t>Information domain values are </a:t>
            </a:r>
            <a:r>
              <a:rPr lang="en-US" dirty="0" smtClean="0"/>
              <a:t>defined </a:t>
            </a:r>
            <a:r>
              <a:rPr lang="en-US" dirty="0"/>
              <a:t>in </a:t>
            </a:r>
            <a:r>
              <a:rPr lang="en-US" dirty="0" smtClean="0"/>
              <a:t>the </a:t>
            </a:r>
            <a:r>
              <a:rPr lang="en-IN" dirty="0" smtClean="0"/>
              <a:t>following </a:t>
            </a:r>
            <a:r>
              <a:rPr lang="en-IN" dirty="0"/>
              <a:t>manner: </a:t>
            </a:r>
          </a:p>
          <a:p>
            <a:r>
              <a:rPr lang="en-US" b="1" dirty="0"/>
              <a:t>Number of external inputs (EIs</a:t>
            </a:r>
            <a:r>
              <a:rPr lang="en-US" b="1" dirty="0" smtClean="0"/>
              <a:t>).</a:t>
            </a:r>
          </a:p>
          <a:p>
            <a:r>
              <a:rPr lang="en-US" b="1" dirty="0"/>
              <a:t>Number of external outputs (EOs</a:t>
            </a:r>
            <a:r>
              <a:rPr lang="en-US" b="1" dirty="0" smtClean="0"/>
              <a:t>)</a:t>
            </a:r>
          </a:p>
          <a:p>
            <a:r>
              <a:rPr lang="en-US" b="1" dirty="0"/>
              <a:t>Number of external inquiries (EQs</a:t>
            </a:r>
            <a:r>
              <a:rPr lang="en-US" b="1" dirty="0" smtClean="0"/>
              <a:t>)</a:t>
            </a:r>
          </a:p>
          <a:p>
            <a:r>
              <a:rPr lang="en-US" b="1" dirty="0"/>
              <a:t>Number of internal logical fi les (ILFs</a:t>
            </a:r>
            <a:r>
              <a:rPr lang="en-US" b="1" dirty="0" smtClean="0"/>
              <a:t>)</a:t>
            </a:r>
          </a:p>
          <a:p>
            <a:r>
              <a:rPr lang="en-US" b="1" dirty="0"/>
              <a:t>Number of external interface fi les (EIFs).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POINT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14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POINT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555" y="1159099"/>
            <a:ext cx="8448541" cy="363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18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 smtClean="0"/>
              <a:t>To </a:t>
            </a:r>
            <a:r>
              <a:rPr lang="en-US" dirty="0"/>
              <a:t>compute function points (FP), the following relationship is used</a:t>
            </a:r>
            <a:r>
              <a:rPr lang="en-US" dirty="0" smtClean="0"/>
              <a:t>:</a:t>
            </a:r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where count total is the sum of all FP entries obtained from Figure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 </a:t>
            </a:r>
            <a:r>
              <a:rPr lang="en-US" i="1" dirty="0"/>
              <a:t>F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(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=</a:t>
            </a:r>
            <a:r>
              <a:rPr lang="en-US" dirty="0" smtClean="0"/>
              <a:t> </a:t>
            </a:r>
            <a:r>
              <a:rPr lang="en-US" dirty="0"/>
              <a:t>1 to 14) are </a:t>
            </a:r>
            <a:r>
              <a:rPr lang="en-US" i="1" dirty="0"/>
              <a:t>value adjustment factors </a:t>
            </a:r>
            <a:r>
              <a:rPr lang="en-US" dirty="0"/>
              <a:t>(VAF) based on responses to </a:t>
            </a:r>
            <a:r>
              <a:rPr lang="en-US" dirty="0" smtClean="0"/>
              <a:t>the </a:t>
            </a:r>
            <a:r>
              <a:rPr lang="en-IN" dirty="0" smtClean="0"/>
              <a:t>following </a:t>
            </a:r>
            <a:r>
              <a:rPr lang="en-IN" dirty="0" smtClean="0"/>
              <a:t>questions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1. </a:t>
            </a:r>
            <a:r>
              <a:rPr lang="en-US" dirty="0"/>
              <a:t>Does the system require reliable backup and recovery?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2. </a:t>
            </a:r>
            <a:r>
              <a:rPr lang="en-US" dirty="0"/>
              <a:t>Are specialized data communications required to transfer information </a:t>
            </a:r>
            <a:r>
              <a:rPr lang="en-US" dirty="0" smtClean="0"/>
              <a:t>to </a:t>
            </a:r>
            <a:r>
              <a:rPr lang="en-IN" dirty="0" smtClean="0"/>
              <a:t>or </a:t>
            </a:r>
            <a:r>
              <a:rPr lang="en-IN" dirty="0"/>
              <a:t>from the application?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3. </a:t>
            </a:r>
            <a:r>
              <a:rPr lang="en-US" dirty="0"/>
              <a:t>Are there distributed processing functions?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IN" b="1" dirty="0"/>
              <a:t>4. </a:t>
            </a:r>
            <a:r>
              <a:rPr lang="en-IN" dirty="0"/>
              <a:t>Is performance critical?</a:t>
            </a:r>
            <a:endParaRPr lang="en-US" dirty="0" smtClean="0"/>
          </a:p>
          <a:p>
            <a:pPr algn="just"/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POINT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347" y="1596613"/>
            <a:ext cx="4309273" cy="51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71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People build computer software, and projects succeed because well-trained, </a:t>
            </a:r>
            <a:r>
              <a:rPr lang="en-US" dirty="0" smtClean="0">
                <a:latin typeface="Bookman Old Style" panose="02050604050505020204" pitchFamily="18" charset="0"/>
              </a:rPr>
              <a:t>motivated people </a:t>
            </a:r>
            <a:r>
              <a:rPr lang="en-US" dirty="0">
                <a:latin typeface="Bookman Old Style" panose="02050604050505020204" pitchFamily="18" charset="0"/>
              </a:rPr>
              <a:t>get things done. </a:t>
            </a:r>
            <a:endParaRPr lang="en-US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Bookman Old Style" panose="02050604050505020204" pitchFamily="18" charset="0"/>
              </a:rPr>
              <a:t>All </a:t>
            </a:r>
            <a:r>
              <a:rPr lang="en-US" dirty="0">
                <a:latin typeface="Bookman Old Style" panose="02050604050505020204" pitchFamily="18" charset="0"/>
              </a:rPr>
              <a:t>of us, from senior engineering vice </a:t>
            </a:r>
            <a:r>
              <a:rPr lang="en-US" dirty="0" smtClean="0">
                <a:latin typeface="Bookman Old Style" panose="02050604050505020204" pitchFamily="18" charset="0"/>
              </a:rPr>
              <a:t>presidents to </a:t>
            </a:r>
            <a:r>
              <a:rPr lang="en-US" dirty="0">
                <a:latin typeface="Bookman Old Style" panose="02050604050505020204" pitchFamily="18" charset="0"/>
              </a:rPr>
              <a:t>the lowliest practitioner, often take people for granted. </a:t>
            </a:r>
            <a:endParaRPr lang="en-US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Bookman Old Style" panose="02050604050505020204" pitchFamily="18" charset="0"/>
              </a:rPr>
              <a:t>Managers </a:t>
            </a:r>
            <a:r>
              <a:rPr lang="en-US" dirty="0">
                <a:latin typeface="Bookman Old Style" panose="02050604050505020204" pitchFamily="18" charset="0"/>
              </a:rPr>
              <a:t>argue </a:t>
            </a:r>
            <a:r>
              <a:rPr lang="en-US" dirty="0" smtClean="0">
                <a:latin typeface="Bookman Old Style" panose="02050604050505020204" pitchFamily="18" charset="0"/>
              </a:rPr>
              <a:t>that people </a:t>
            </a:r>
            <a:r>
              <a:rPr lang="en-US" dirty="0">
                <a:latin typeface="Bookman Old Style" panose="02050604050505020204" pitchFamily="18" charset="0"/>
              </a:rPr>
              <a:t>are primary, but their actions sometimes belie their words. </a:t>
            </a:r>
            <a:endParaRPr lang="en-US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Bookman Old Style" panose="02050604050505020204" pitchFamily="18" charset="0"/>
              </a:rPr>
              <a:t>Let us</a:t>
            </a:r>
            <a:r>
              <a:rPr lang="en-US" dirty="0">
                <a:latin typeface="Bookman Old Style" panose="02050604050505020204" pitchFamily="18" charset="0"/>
              </a:rPr>
              <a:t> </a:t>
            </a:r>
            <a:r>
              <a:rPr lang="en-US" dirty="0" smtClean="0">
                <a:latin typeface="Bookman Old Style" panose="02050604050505020204" pitchFamily="18" charset="0"/>
              </a:rPr>
              <a:t>examine </a:t>
            </a:r>
            <a:r>
              <a:rPr lang="en-US" dirty="0">
                <a:latin typeface="Bookman Old Style" panose="02050604050505020204" pitchFamily="18" charset="0"/>
              </a:rPr>
              <a:t>the stakeholders who participate in the software process and </a:t>
            </a:r>
            <a:r>
              <a:rPr lang="en-US" dirty="0" smtClean="0">
                <a:latin typeface="Bookman Old Style" panose="02050604050505020204" pitchFamily="18" charset="0"/>
              </a:rPr>
              <a:t>the manner </a:t>
            </a:r>
            <a:r>
              <a:rPr lang="en-US" dirty="0">
                <a:latin typeface="Bookman Old Style" panose="02050604050505020204" pitchFamily="18" charset="0"/>
              </a:rPr>
              <a:t>in which they are organized to perform effective software engineering.</a:t>
            </a:r>
            <a:endParaRPr lang="en-US" dirty="0">
              <a:latin typeface="Bookman Old Style" panose="020506040505050202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1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5. </a:t>
            </a:r>
            <a:r>
              <a:rPr lang="en-US" dirty="0"/>
              <a:t>Will the system run in an existing, heavily utilized </a:t>
            </a:r>
            <a:r>
              <a:rPr lang="en-US" dirty="0" smtClean="0"/>
              <a:t>operational </a:t>
            </a:r>
            <a:r>
              <a:rPr lang="en-IN" dirty="0" smtClean="0"/>
              <a:t>environment</a:t>
            </a:r>
            <a:r>
              <a:rPr lang="en-IN" dirty="0"/>
              <a:t>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6. </a:t>
            </a:r>
            <a:r>
              <a:rPr lang="en-US" dirty="0"/>
              <a:t>Does the system require online data entry?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7. </a:t>
            </a:r>
            <a:r>
              <a:rPr lang="en-US" dirty="0"/>
              <a:t>Does the online data entry require the input transaction to be built </a:t>
            </a:r>
            <a:r>
              <a:rPr lang="en-US" dirty="0" smtClean="0"/>
              <a:t>over </a:t>
            </a:r>
            <a:r>
              <a:rPr lang="en-IN" dirty="0" smtClean="0"/>
              <a:t>multiple </a:t>
            </a:r>
            <a:r>
              <a:rPr lang="en-IN" dirty="0"/>
              <a:t>screens or operations?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8. </a:t>
            </a:r>
            <a:r>
              <a:rPr lang="en-US" dirty="0"/>
              <a:t>Are the ILFs updated online</a:t>
            </a:r>
            <a:r>
              <a:rPr lang="en-US" dirty="0" smtClean="0"/>
              <a:t>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 smtClean="0"/>
              <a:t>9.Are </a:t>
            </a:r>
            <a:r>
              <a:rPr lang="en-US" dirty="0"/>
              <a:t>the inputs, outputs, </a:t>
            </a:r>
            <a:r>
              <a:rPr lang="en-US" dirty="0" smtClean="0"/>
              <a:t>files</a:t>
            </a:r>
            <a:r>
              <a:rPr lang="en-US" dirty="0"/>
              <a:t>, or inquiries complex?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10. </a:t>
            </a:r>
            <a:r>
              <a:rPr lang="en-US" dirty="0"/>
              <a:t>Is the internal processing complex?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11. </a:t>
            </a:r>
            <a:r>
              <a:rPr lang="en-US" dirty="0"/>
              <a:t>Is the code designed to be reusable?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12. </a:t>
            </a:r>
            <a:r>
              <a:rPr lang="en-US" dirty="0"/>
              <a:t>Are conversion and installation included in the design?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13. </a:t>
            </a:r>
            <a:r>
              <a:rPr lang="en-US" dirty="0"/>
              <a:t>Is the system designed for multiple installations in different organizations?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/>
              <a:t>14. </a:t>
            </a:r>
            <a:r>
              <a:rPr lang="en-US" dirty="0"/>
              <a:t>Is the application designed to facilitate change and ease of use by </a:t>
            </a:r>
            <a:r>
              <a:rPr lang="en-US" dirty="0" smtClean="0"/>
              <a:t>the </a:t>
            </a:r>
            <a:r>
              <a:rPr lang="en-IN" dirty="0" smtClean="0"/>
              <a:t>user</a:t>
            </a:r>
            <a:r>
              <a:rPr lang="en-IN" dirty="0"/>
              <a:t>?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Each </a:t>
            </a:r>
            <a:r>
              <a:rPr lang="en-US" dirty="0"/>
              <a:t>of these questions is answered using an ordinal scale that ranges from </a:t>
            </a:r>
            <a:r>
              <a:rPr lang="en-US" dirty="0" smtClean="0"/>
              <a:t>0  (not important) </a:t>
            </a:r>
            <a:r>
              <a:rPr lang="en-US" dirty="0"/>
              <a:t>to 5 (absolutely essential). The constant values </a:t>
            </a:r>
            <a:r>
              <a:rPr lang="en-US" dirty="0" smtClean="0"/>
              <a:t>in Equation and </a:t>
            </a:r>
            <a:r>
              <a:rPr lang="en-US" dirty="0"/>
              <a:t>the weighting factors that are applied to information </a:t>
            </a:r>
            <a:r>
              <a:rPr lang="en-US" dirty="0" smtClean="0"/>
              <a:t>domain </a:t>
            </a:r>
            <a:r>
              <a:rPr lang="en-IN" dirty="0" smtClean="0"/>
              <a:t>counts </a:t>
            </a:r>
            <a:r>
              <a:rPr lang="en-IN" dirty="0"/>
              <a:t>are determined empirically.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79" y="4464744"/>
            <a:ext cx="4906850" cy="9701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530" y="4085621"/>
            <a:ext cx="3715960" cy="231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161" y="1068946"/>
            <a:ext cx="8023538" cy="435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0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228" y="1184855"/>
            <a:ext cx="8800563" cy="467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3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30" y="1002834"/>
            <a:ext cx="10831512" cy="776796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08" y="1906702"/>
            <a:ext cx="2563365" cy="19440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445" y="1906702"/>
            <a:ext cx="7912390" cy="2085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879" y="4119524"/>
            <a:ext cx="6977868" cy="4782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232" y="4913953"/>
            <a:ext cx="3117158" cy="1276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30298" y="4724830"/>
            <a:ext cx="2878898" cy="190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7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 function </a:t>
            </a:r>
            <a:r>
              <a:rPr lang="en-US" dirty="0" smtClean="0"/>
              <a:t>point, like the LOC measure, is controversial.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FP </a:t>
            </a:r>
            <a:r>
              <a:rPr lang="en-US" dirty="0"/>
              <a:t>is programming language–independent, making it ideal for </a:t>
            </a:r>
            <a:r>
              <a:rPr lang="en-US" dirty="0" smtClean="0"/>
              <a:t>applications using </a:t>
            </a:r>
            <a:r>
              <a:rPr lang="en-US" dirty="0"/>
              <a:t>conventional and nonprocedural </a:t>
            </a:r>
            <a:r>
              <a:rPr lang="en-US" dirty="0" smtClean="0"/>
              <a:t>languages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It  </a:t>
            </a:r>
            <a:r>
              <a:rPr lang="en-US" dirty="0"/>
              <a:t>is based on </a:t>
            </a:r>
            <a:r>
              <a:rPr lang="en-US" dirty="0" smtClean="0"/>
              <a:t>data that </a:t>
            </a:r>
            <a:r>
              <a:rPr lang="en-US" dirty="0"/>
              <a:t>are more likely to be known early in the evolution of a project, making </a:t>
            </a:r>
            <a:r>
              <a:rPr lang="en-US" dirty="0" smtClean="0"/>
              <a:t>FP more </a:t>
            </a:r>
            <a:r>
              <a:rPr lang="en-US" dirty="0"/>
              <a:t>attractive as an estimation </a:t>
            </a:r>
            <a:r>
              <a:rPr lang="en-US" dirty="0" smtClean="0"/>
              <a:t>approach.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 relationship between lines of code and function points depends upon the </a:t>
            </a:r>
            <a:r>
              <a:rPr lang="en-US" dirty="0" smtClean="0"/>
              <a:t>programming language </a:t>
            </a:r>
            <a:r>
              <a:rPr lang="en-US" dirty="0"/>
              <a:t>that is used to implement the software and the quality of </a:t>
            </a:r>
            <a:r>
              <a:rPr lang="en-US" dirty="0" smtClean="0"/>
              <a:t>the </a:t>
            </a:r>
            <a:r>
              <a:rPr lang="en-IN" dirty="0" smtClean="0"/>
              <a:t>design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err="1" smtClean="0">
                <a:solidFill>
                  <a:srgbClr val="FF0000"/>
                </a:solidFill>
                <a:latin typeface="Algerian" panose="04020705040A02060702" pitchFamily="82" charset="0"/>
              </a:rPr>
              <a:t>Loc</a:t>
            </a:r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 and </a:t>
            </a:r>
            <a:r>
              <a:rPr lang="en-US" dirty="0" err="1" smtClean="0">
                <a:solidFill>
                  <a:srgbClr val="FF0000"/>
                </a:solidFill>
                <a:latin typeface="Algerian" panose="04020705040A02060702" pitchFamily="82" charset="0"/>
              </a:rPr>
              <a:t>fp</a:t>
            </a:r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95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617" y="875763"/>
            <a:ext cx="8049296" cy="574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315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An estimation model for computer software uses empirically derived </a:t>
            </a:r>
            <a:r>
              <a:rPr lang="en-US" dirty="0" smtClean="0"/>
              <a:t>formulas to </a:t>
            </a:r>
            <a:r>
              <a:rPr lang="en-US" dirty="0"/>
              <a:t>predict effort as a </a:t>
            </a:r>
            <a:r>
              <a:rPr lang="en-US" dirty="0" smtClean="0"/>
              <a:t>function </a:t>
            </a:r>
            <a:r>
              <a:rPr lang="en-US" dirty="0"/>
              <a:t>of LOC or </a:t>
            </a:r>
            <a:r>
              <a:rPr lang="en-US" dirty="0" smtClean="0"/>
              <a:t>FP.</a:t>
            </a:r>
          </a:p>
          <a:p>
            <a:r>
              <a:rPr lang="en-US" dirty="0"/>
              <a:t>The empirical data that support most estimation models are derived from a</a:t>
            </a:r>
          </a:p>
          <a:p>
            <a:r>
              <a:rPr lang="en-IN" dirty="0"/>
              <a:t>limited sample of </a:t>
            </a:r>
            <a:r>
              <a:rPr lang="en-IN" dirty="0" smtClean="0"/>
              <a:t>projects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dirty="0" smtClean="0"/>
              <a:t>No </a:t>
            </a:r>
            <a:r>
              <a:rPr lang="en-IN" dirty="0"/>
              <a:t>estimation model is </a:t>
            </a:r>
            <a:r>
              <a:rPr lang="en-IN" dirty="0" smtClean="0"/>
              <a:t>appropriate </a:t>
            </a:r>
            <a:r>
              <a:rPr lang="en-US" dirty="0" smtClean="0"/>
              <a:t>for </a:t>
            </a:r>
            <a:r>
              <a:rPr lang="en-US" dirty="0"/>
              <a:t>all classes of software and in all development environments</a:t>
            </a:r>
            <a:r>
              <a:rPr lang="en-US" dirty="0" smtClean="0"/>
              <a:t>. </a:t>
            </a:r>
          </a:p>
          <a:p>
            <a:r>
              <a:rPr lang="en-US" dirty="0"/>
              <a:t>An estimation model should be calibrated to </a:t>
            </a:r>
            <a:r>
              <a:rPr lang="en-US" dirty="0" smtClean="0"/>
              <a:t>reflect </a:t>
            </a:r>
            <a:r>
              <a:rPr lang="en-US" dirty="0"/>
              <a:t>local conditions. </a:t>
            </a:r>
            <a:endParaRPr lang="en-US" dirty="0" smtClean="0"/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</a:t>
            </a:r>
            <a:r>
              <a:rPr lang="en-US" dirty="0"/>
              <a:t> </a:t>
            </a:r>
            <a:r>
              <a:rPr lang="en-US" dirty="0" smtClean="0"/>
              <a:t>model </a:t>
            </a:r>
            <a:r>
              <a:rPr lang="en-US" dirty="0"/>
              <a:t>should be tested by applying data collected from completed projects, </a:t>
            </a:r>
            <a:r>
              <a:rPr lang="en-US" dirty="0" smtClean="0"/>
              <a:t>plugging the </a:t>
            </a:r>
            <a:r>
              <a:rPr lang="en-US" dirty="0"/>
              <a:t>data into the model, and then comparing actual to predicted results.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Empirical estimation model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7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Conventional software project metrics (LOC or FP) can be used to </a:t>
            </a:r>
            <a:r>
              <a:rPr lang="en-US" dirty="0" smtClean="0"/>
              <a:t>estimate </a:t>
            </a:r>
            <a:r>
              <a:rPr lang="en-IN" dirty="0" smtClean="0"/>
              <a:t>object-oriented </a:t>
            </a:r>
            <a:r>
              <a:rPr lang="en-IN" dirty="0"/>
              <a:t>software </a:t>
            </a:r>
            <a:r>
              <a:rPr lang="en-IN" dirty="0" smtClean="0"/>
              <a:t>project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These metrics </a:t>
            </a:r>
            <a:r>
              <a:rPr lang="en-US" dirty="0"/>
              <a:t>do not provide </a:t>
            </a:r>
            <a:r>
              <a:rPr lang="en-US" dirty="0" smtClean="0"/>
              <a:t>enough granularity </a:t>
            </a:r>
            <a:r>
              <a:rPr lang="en-US" dirty="0"/>
              <a:t>for the schedule and effort adjustments that are required as you </a:t>
            </a:r>
            <a:r>
              <a:rPr lang="en-US" dirty="0" smtClean="0"/>
              <a:t>iterate through </a:t>
            </a:r>
            <a:r>
              <a:rPr lang="en-US" dirty="0"/>
              <a:t>an evolutionary or incremental process</a:t>
            </a:r>
            <a:r>
              <a:rPr lang="en-US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/>
              <a:t>The following set of metrics are used for Object oriented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b="1" dirty="0"/>
              <a:t>Number of scenario scripts</a:t>
            </a:r>
            <a:r>
              <a:rPr lang="en-IN" b="1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b="1" dirty="0"/>
              <a:t>Number of key </a:t>
            </a:r>
            <a:r>
              <a:rPr lang="en-IN" b="1" dirty="0" smtClean="0"/>
              <a:t>classes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b="1" dirty="0"/>
              <a:t>Number of support classes</a:t>
            </a:r>
            <a:r>
              <a:rPr lang="en-IN" b="1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b="1" dirty="0"/>
              <a:t>Average number of support classes per key class</a:t>
            </a:r>
            <a:r>
              <a:rPr lang="en-US" b="1" dirty="0" smtClean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b="1" dirty="0"/>
              <a:t>Number of subsystems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Object oriented  </a:t>
            </a:r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02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36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 (stakeholder)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The software process (and every software project) is populated by </a:t>
            </a:r>
            <a:r>
              <a:rPr lang="en-US" dirty="0" smtClean="0">
                <a:latin typeface="Bookman Old Style" panose="02050604050505020204" pitchFamily="18" charset="0"/>
              </a:rPr>
              <a:t>stakeholders who </a:t>
            </a:r>
            <a:r>
              <a:rPr lang="en-US" dirty="0">
                <a:latin typeface="Bookman Old Style" panose="02050604050505020204" pitchFamily="18" charset="0"/>
              </a:rPr>
              <a:t>can be categorized into one of </a:t>
            </a:r>
            <a:r>
              <a:rPr lang="en-US" dirty="0" smtClean="0">
                <a:latin typeface="Bookman Old Style" panose="02050604050505020204" pitchFamily="18" charset="0"/>
              </a:rPr>
              <a:t>five </a:t>
            </a:r>
            <a:r>
              <a:rPr lang="en-US" dirty="0">
                <a:latin typeface="Bookman Old Style" panose="02050604050505020204" pitchFamily="18" charset="0"/>
              </a:rPr>
              <a:t>constituencies: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1. </a:t>
            </a:r>
            <a:r>
              <a:rPr lang="en-US" b="1" i="1" dirty="0">
                <a:latin typeface="Bookman Old Style" panose="02050604050505020204" pitchFamily="18" charset="0"/>
              </a:rPr>
              <a:t>Senior managers </a:t>
            </a:r>
            <a:r>
              <a:rPr lang="en-US" dirty="0">
                <a:latin typeface="Bookman Old Style" panose="02050604050505020204" pitchFamily="18" charset="0"/>
              </a:rPr>
              <a:t>who </a:t>
            </a:r>
            <a:r>
              <a:rPr lang="en-US" dirty="0" smtClean="0">
                <a:latin typeface="Bookman Old Style" panose="02050604050505020204" pitchFamily="18" charset="0"/>
              </a:rPr>
              <a:t>define </a:t>
            </a:r>
            <a:r>
              <a:rPr lang="en-US" dirty="0">
                <a:latin typeface="Bookman Old Style" panose="02050604050505020204" pitchFamily="18" charset="0"/>
              </a:rPr>
              <a:t>the business issues that often have a </a:t>
            </a:r>
            <a:r>
              <a:rPr lang="en-US" dirty="0" smtClean="0">
                <a:latin typeface="Bookman Old Style" panose="02050604050505020204" pitchFamily="18" charset="0"/>
              </a:rPr>
              <a:t>significant influence </a:t>
            </a:r>
            <a:r>
              <a:rPr lang="en-US" dirty="0">
                <a:latin typeface="Bookman Old Style" panose="02050604050505020204" pitchFamily="18" charset="0"/>
              </a:rPr>
              <a:t>on the project.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2. </a:t>
            </a:r>
            <a:r>
              <a:rPr lang="en-US" b="1" i="1" dirty="0">
                <a:latin typeface="Bookman Old Style" panose="02050604050505020204" pitchFamily="18" charset="0"/>
              </a:rPr>
              <a:t>Project (technical) managers </a:t>
            </a:r>
            <a:r>
              <a:rPr lang="en-US" dirty="0">
                <a:latin typeface="Bookman Old Style" panose="02050604050505020204" pitchFamily="18" charset="0"/>
              </a:rPr>
              <a:t>who must plan, motivate, organize, and </a:t>
            </a:r>
            <a:r>
              <a:rPr lang="en-US" dirty="0" smtClean="0">
                <a:latin typeface="Bookman Old Style" panose="02050604050505020204" pitchFamily="18" charset="0"/>
              </a:rPr>
              <a:t>control the </a:t>
            </a:r>
            <a:r>
              <a:rPr lang="en-US" dirty="0">
                <a:latin typeface="Bookman Old Style" panose="02050604050505020204" pitchFamily="18" charset="0"/>
              </a:rPr>
              <a:t>practitioners who do software work.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3. </a:t>
            </a:r>
            <a:r>
              <a:rPr lang="en-US" b="1" i="1" dirty="0">
                <a:latin typeface="Bookman Old Style" panose="02050604050505020204" pitchFamily="18" charset="0"/>
              </a:rPr>
              <a:t>Practitioners</a:t>
            </a:r>
            <a:r>
              <a:rPr lang="en-US" i="1" dirty="0">
                <a:latin typeface="Bookman Old Style" panose="02050604050505020204" pitchFamily="18" charset="0"/>
              </a:rPr>
              <a:t> </a:t>
            </a:r>
            <a:r>
              <a:rPr lang="en-US" dirty="0">
                <a:latin typeface="Bookman Old Style" panose="02050604050505020204" pitchFamily="18" charset="0"/>
              </a:rPr>
              <a:t>who deliver the technical skills that are necessary to </a:t>
            </a:r>
            <a:r>
              <a:rPr lang="en-US" dirty="0" smtClean="0">
                <a:latin typeface="Bookman Old Style" panose="02050604050505020204" pitchFamily="18" charset="0"/>
              </a:rPr>
              <a:t>engineer </a:t>
            </a:r>
            <a:r>
              <a:rPr lang="en-IN" dirty="0" smtClean="0">
                <a:latin typeface="Bookman Old Style" panose="02050604050505020204" pitchFamily="18" charset="0"/>
              </a:rPr>
              <a:t>a </a:t>
            </a:r>
            <a:r>
              <a:rPr lang="en-IN" dirty="0">
                <a:latin typeface="Bookman Old Style" panose="02050604050505020204" pitchFamily="18" charset="0"/>
              </a:rPr>
              <a:t>product or application.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4. </a:t>
            </a:r>
            <a:r>
              <a:rPr lang="en-US" b="1" i="1" dirty="0">
                <a:latin typeface="Bookman Old Style" panose="02050604050505020204" pitchFamily="18" charset="0"/>
              </a:rPr>
              <a:t>Customers </a:t>
            </a:r>
            <a:r>
              <a:rPr lang="en-US" dirty="0">
                <a:latin typeface="Bookman Old Style" panose="02050604050505020204" pitchFamily="18" charset="0"/>
              </a:rPr>
              <a:t>who specify the requirements for the software to be </a:t>
            </a:r>
            <a:r>
              <a:rPr lang="en-US" dirty="0" smtClean="0">
                <a:latin typeface="Bookman Old Style" panose="02050604050505020204" pitchFamily="18" charset="0"/>
              </a:rPr>
              <a:t>engineered and </a:t>
            </a:r>
            <a:r>
              <a:rPr lang="en-US" dirty="0">
                <a:latin typeface="Bookman Old Style" panose="02050604050505020204" pitchFamily="18" charset="0"/>
              </a:rPr>
              <a:t>other stakeholders who have a peripheral interest in </a:t>
            </a:r>
            <a:r>
              <a:rPr lang="en-US" dirty="0" smtClean="0">
                <a:latin typeface="Bookman Old Style" panose="02050604050505020204" pitchFamily="18" charset="0"/>
              </a:rPr>
              <a:t>the </a:t>
            </a:r>
            <a:r>
              <a:rPr lang="en-IN" dirty="0" smtClean="0">
                <a:latin typeface="Bookman Old Style" panose="02050604050505020204" pitchFamily="18" charset="0"/>
              </a:rPr>
              <a:t>outcome</a:t>
            </a:r>
            <a:r>
              <a:rPr lang="en-IN" dirty="0">
                <a:latin typeface="Bookman Old Style" panose="02050604050505020204" pitchFamily="18" charset="0"/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5. </a:t>
            </a:r>
            <a:r>
              <a:rPr lang="en-US" b="1" i="1" dirty="0">
                <a:latin typeface="Bookman Old Style" panose="02050604050505020204" pitchFamily="18" charset="0"/>
              </a:rPr>
              <a:t>End users </a:t>
            </a:r>
            <a:r>
              <a:rPr lang="en-US" dirty="0">
                <a:latin typeface="Bookman Old Style" panose="02050604050505020204" pitchFamily="18" charset="0"/>
              </a:rPr>
              <a:t>who interact with the software once it is released for </a:t>
            </a:r>
            <a:r>
              <a:rPr lang="en-US" dirty="0" smtClean="0">
                <a:latin typeface="Bookman Old Style" panose="02050604050505020204" pitchFamily="18" charset="0"/>
              </a:rPr>
              <a:t>production </a:t>
            </a:r>
            <a:r>
              <a:rPr lang="en-IN" dirty="0" smtClean="0">
                <a:latin typeface="Bookman Old Style" panose="02050604050505020204" pitchFamily="18" charset="0"/>
              </a:rPr>
              <a:t>use</a:t>
            </a:r>
            <a:r>
              <a:rPr lang="en-IN" dirty="0">
                <a:latin typeface="Bookman Old Style" panose="02050604050505020204" pitchFamily="18" charset="0"/>
              </a:rPr>
              <a:t>.</a:t>
            </a:r>
            <a:endParaRPr lang="en-US" dirty="0">
              <a:latin typeface="Bookman Old Style" panose="020506040505050202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45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2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04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475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28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6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07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56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69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41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91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PEOPLE(Team Leaders)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Project management is a people-intensive </a:t>
            </a:r>
            <a:r>
              <a:rPr lang="en-US" dirty="0" smtClean="0">
                <a:latin typeface="Bookman Old Style" panose="02050604050505020204" pitchFamily="18" charset="0"/>
              </a:rPr>
              <a:t>activity, competent practitioners </a:t>
            </a:r>
            <a:r>
              <a:rPr lang="en-US" dirty="0">
                <a:latin typeface="Bookman Old Style" panose="02050604050505020204" pitchFamily="18" charset="0"/>
              </a:rPr>
              <a:t>often make poor team leaders. </a:t>
            </a:r>
            <a:endParaRPr lang="en-US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smtClean="0">
                <a:latin typeface="Bookman Old Style" panose="02050604050505020204" pitchFamily="18" charset="0"/>
              </a:rPr>
              <a:t>They </a:t>
            </a:r>
            <a:r>
              <a:rPr lang="en-US" dirty="0">
                <a:latin typeface="Bookman Old Style" panose="02050604050505020204" pitchFamily="18" charset="0"/>
              </a:rPr>
              <a:t>simply don’t have </a:t>
            </a:r>
            <a:r>
              <a:rPr lang="en-US" dirty="0" smtClean="0">
                <a:latin typeface="Bookman Old Style" panose="02050604050505020204" pitchFamily="18" charset="0"/>
              </a:rPr>
              <a:t>the right </a:t>
            </a:r>
            <a:r>
              <a:rPr lang="en-US" dirty="0">
                <a:latin typeface="Bookman Old Style" panose="02050604050505020204" pitchFamily="18" charset="0"/>
              </a:rPr>
              <a:t>mix of people skills. </a:t>
            </a:r>
            <a:endParaRPr lang="en-US" dirty="0" smtClean="0">
              <a:latin typeface="Bookman Old Style" panose="020506040505050202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>
                <a:latin typeface="Bookman Old Style" panose="02050604050505020204" pitchFamily="18" charset="0"/>
              </a:rPr>
              <a:t>Edgemon</a:t>
            </a:r>
            <a:r>
              <a:rPr lang="en-US" dirty="0" smtClean="0">
                <a:latin typeface="Bookman Old Style" panose="02050604050505020204" pitchFamily="18" charset="0"/>
              </a:rPr>
              <a:t> </a:t>
            </a:r>
            <a:r>
              <a:rPr lang="en-US" dirty="0">
                <a:latin typeface="Bookman Old Style" panose="02050604050505020204" pitchFamily="18" charset="0"/>
              </a:rPr>
              <a:t>states: “Unfortunately and all </a:t>
            </a:r>
            <a:r>
              <a:rPr lang="en-US" dirty="0" smtClean="0">
                <a:latin typeface="Bookman Old Style" panose="02050604050505020204" pitchFamily="18" charset="0"/>
              </a:rPr>
              <a:t>too frequently </a:t>
            </a:r>
            <a:r>
              <a:rPr lang="en-US" dirty="0">
                <a:latin typeface="Bookman Old Style" panose="02050604050505020204" pitchFamily="18" charset="0"/>
              </a:rPr>
              <a:t>it seems, individuals just fall into a project manager role and </a:t>
            </a:r>
            <a:r>
              <a:rPr lang="en-US" dirty="0" smtClean="0">
                <a:latin typeface="Bookman Old Style" panose="02050604050505020204" pitchFamily="18" charset="0"/>
              </a:rPr>
              <a:t>become </a:t>
            </a:r>
            <a:r>
              <a:rPr lang="en-IN" dirty="0" smtClean="0">
                <a:latin typeface="Bookman Old Style" panose="02050604050505020204" pitchFamily="18" charset="0"/>
              </a:rPr>
              <a:t>accidental </a:t>
            </a:r>
            <a:r>
              <a:rPr lang="en-IN" dirty="0">
                <a:latin typeface="Bookman Old Style" panose="02050604050505020204" pitchFamily="18" charset="0"/>
              </a:rPr>
              <a:t>project </a:t>
            </a:r>
            <a:r>
              <a:rPr lang="en-IN" dirty="0" smtClean="0">
                <a:latin typeface="Bookman Old Style" panose="02050604050505020204" pitchFamily="18" charset="0"/>
              </a:rPr>
              <a:t>managers”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dirty="0" smtClean="0">
                <a:latin typeface="Bookman Old Style" panose="020506040505050202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Model of Leadership : Motivation Organization, ideas and innovation 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dirty="0" smtClean="0">
                <a:latin typeface="Bookman Old Style" panose="020506040505050202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Four key traits: Problem Solving , Managerial identity, </a:t>
            </a:r>
            <a:r>
              <a:rPr lang="en-IN" dirty="0" err="1" smtClean="0">
                <a:latin typeface="Bookman Old Style" panose="020506040505050202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Acheivement</a:t>
            </a:r>
            <a:r>
              <a:rPr lang="en-IN" dirty="0" smtClean="0">
                <a:latin typeface="Bookman Old Style" panose="020506040505050202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Influence and Team building </a:t>
            </a:r>
            <a:endParaRPr lang="en-US" dirty="0">
              <a:latin typeface="Bookman Old Style" panose="020506040505050202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25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10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80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12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10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01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6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63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64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3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89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PEOPLE(software team)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There are almost as many human organizational structures for software </a:t>
            </a:r>
            <a:r>
              <a:rPr lang="en-US" dirty="0" smtClean="0">
                <a:latin typeface="Bookman Old Style" panose="02050604050505020204" pitchFamily="18" charset="0"/>
              </a:rPr>
              <a:t>development as </a:t>
            </a:r>
            <a:r>
              <a:rPr lang="en-US" dirty="0">
                <a:latin typeface="Bookman Old Style" panose="02050604050505020204" pitchFamily="18" charset="0"/>
              </a:rPr>
              <a:t>there are organizations that </a:t>
            </a:r>
            <a:r>
              <a:rPr lang="en-US" dirty="0" smtClean="0">
                <a:latin typeface="Bookman Old Style" panose="02050604050505020204" pitchFamily="18" charset="0"/>
              </a:rPr>
              <a:t>develop</a:t>
            </a:r>
            <a:r>
              <a:rPr lang="en-US" dirty="0" smtClean="0">
                <a:latin typeface="Bookman Old Style" panose="02050604050505020204" pitchFamily="18" charset="0"/>
                <a:cs typeface="Times New Roman" panose="02020603050405020304" pitchFamily="18" charset="0"/>
              </a:rPr>
              <a:t>. </a:t>
            </a:r>
            <a:endParaRPr lang="en-US" dirty="0">
              <a:latin typeface="Bookman Old Style" panose="020506040505050202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The “best” team structure depends on the management style of your </a:t>
            </a:r>
            <a:r>
              <a:rPr lang="en-US" dirty="0" smtClean="0">
                <a:latin typeface="Bookman Old Style" panose="02050604050505020204" pitchFamily="18" charset="0"/>
              </a:rPr>
              <a:t>organization, the number of people who will populate the team and their skill levels, and </a:t>
            </a:r>
            <a:r>
              <a:rPr lang="en-US" dirty="0">
                <a:latin typeface="Bookman Old Style" panose="02050604050505020204" pitchFamily="18" charset="0"/>
              </a:rPr>
              <a:t>the overall problem </a:t>
            </a:r>
            <a:r>
              <a:rPr lang="en-US" dirty="0" smtClean="0">
                <a:latin typeface="Bookman Old Style" panose="02050604050505020204" pitchFamily="18" charset="0"/>
              </a:rPr>
              <a:t>difficulty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IN" dirty="0">
                <a:latin typeface="Bookman Old Style" panose="02050604050505020204" pitchFamily="18" charset="0"/>
              </a:rPr>
              <a:t>seven project </a:t>
            </a:r>
            <a:r>
              <a:rPr lang="en-IN" dirty="0" smtClean="0">
                <a:latin typeface="Bookman Old Style" panose="02050604050505020204" pitchFamily="18" charset="0"/>
              </a:rPr>
              <a:t>factors</a:t>
            </a:r>
            <a:r>
              <a:rPr lang="en-US" dirty="0" smtClean="0">
                <a:latin typeface="Bookman Old Style" panose="02050604050505020204" pitchFamily="18" charset="0"/>
              </a:rPr>
              <a:t>that </a:t>
            </a:r>
            <a:r>
              <a:rPr lang="en-US" dirty="0">
                <a:latin typeface="Bookman Old Style" panose="02050604050505020204" pitchFamily="18" charset="0"/>
              </a:rPr>
              <a:t>should be considered when planning the structure of software </a:t>
            </a:r>
            <a:r>
              <a:rPr lang="en-US" dirty="0" smtClean="0">
                <a:latin typeface="Bookman Old Style" panose="02050604050505020204" pitchFamily="18" charset="0"/>
              </a:rPr>
              <a:t>engineering </a:t>
            </a:r>
            <a:r>
              <a:rPr lang="en-IN" dirty="0" smtClean="0">
                <a:latin typeface="Bookman Old Style" panose="02050604050505020204" pitchFamily="18" charset="0"/>
              </a:rPr>
              <a:t>teams:</a:t>
            </a:r>
          </a:p>
        </p:txBody>
      </p:sp>
    </p:spTree>
    <p:extLst>
      <p:ext uri="{BB962C8B-B14F-4D97-AF65-F5344CB8AC3E}">
        <p14:creationId xmlns:p14="http://schemas.microsoft.com/office/powerpoint/2010/main" val="426049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7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9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56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40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46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87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891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231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9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39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PEOPLE(software team)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dirty="0">
                <a:latin typeface="Bookman Old Style" panose="02050604050505020204" pitchFamily="18" charset="0"/>
              </a:rPr>
              <a:t>Constantine [Con93] suggests four “organizational paradigms” for </a:t>
            </a:r>
            <a:r>
              <a:rPr lang="en-US" dirty="0" smtClean="0">
                <a:latin typeface="Bookman Old Style" panose="02050604050505020204" pitchFamily="18" charset="0"/>
              </a:rPr>
              <a:t>software </a:t>
            </a:r>
            <a:r>
              <a:rPr lang="en-IN" dirty="0" smtClean="0">
                <a:latin typeface="Bookman Old Style" panose="02050604050505020204" pitchFamily="18" charset="0"/>
              </a:rPr>
              <a:t>engineering </a:t>
            </a:r>
            <a:r>
              <a:rPr lang="en-IN" dirty="0">
                <a:latin typeface="Bookman Old Style" panose="02050604050505020204" pitchFamily="18" charset="0"/>
              </a:rPr>
              <a:t>teams: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1. </a:t>
            </a:r>
            <a:r>
              <a:rPr lang="en-US" dirty="0">
                <a:latin typeface="Bookman Old Style" panose="02050604050505020204" pitchFamily="18" charset="0"/>
              </a:rPr>
              <a:t>A </a:t>
            </a:r>
            <a:r>
              <a:rPr lang="en-US" i="1" dirty="0">
                <a:latin typeface="Bookman Old Style" panose="02050604050505020204" pitchFamily="18" charset="0"/>
              </a:rPr>
              <a:t>closed paradigm </a:t>
            </a:r>
            <a:r>
              <a:rPr lang="en-US" dirty="0">
                <a:latin typeface="Bookman Old Style" panose="02050604050505020204" pitchFamily="18" charset="0"/>
              </a:rPr>
              <a:t>structures a team along a traditional hierarchy of </a:t>
            </a:r>
            <a:r>
              <a:rPr lang="en-US" dirty="0" smtClean="0">
                <a:latin typeface="Bookman Old Style" panose="02050604050505020204" pitchFamily="18" charset="0"/>
              </a:rPr>
              <a:t>authority. Such </a:t>
            </a:r>
            <a:r>
              <a:rPr lang="en-US" dirty="0">
                <a:latin typeface="Bookman Old Style" panose="02050604050505020204" pitchFamily="18" charset="0"/>
              </a:rPr>
              <a:t>teams can work well when producing software that is </a:t>
            </a:r>
            <a:r>
              <a:rPr lang="en-US" dirty="0" smtClean="0">
                <a:latin typeface="Bookman Old Style" panose="02050604050505020204" pitchFamily="18" charset="0"/>
              </a:rPr>
              <a:t>quite similar </a:t>
            </a:r>
            <a:r>
              <a:rPr lang="en-US" dirty="0">
                <a:latin typeface="Bookman Old Style" panose="02050604050505020204" pitchFamily="18" charset="0"/>
              </a:rPr>
              <a:t>to past efforts, but they will be less likely to be innovative </a:t>
            </a:r>
            <a:r>
              <a:rPr lang="en-US" dirty="0" smtClean="0">
                <a:latin typeface="Bookman Old Style" panose="02050604050505020204" pitchFamily="18" charset="0"/>
              </a:rPr>
              <a:t>when working </a:t>
            </a:r>
            <a:r>
              <a:rPr lang="en-US" dirty="0">
                <a:latin typeface="Bookman Old Style" panose="02050604050505020204" pitchFamily="18" charset="0"/>
              </a:rPr>
              <a:t>within the closed paradigm.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2. </a:t>
            </a:r>
            <a:r>
              <a:rPr lang="en-US" dirty="0">
                <a:latin typeface="Bookman Old Style" panose="02050604050505020204" pitchFamily="18" charset="0"/>
              </a:rPr>
              <a:t>A </a:t>
            </a:r>
            <a:r>
              <a:rPr lang="en-US" i="1" dirty="0">
                <a:latin typeface="Bookman Old Style" panose="02050604050505020204" pitchFamily="18" charset="0"/>
              </a:rPr>
              <a:t>random paradigm </a:t>
            </a:r>
            <a:r>
              <a:rPr lang="en-US" dirty="0">
                <a:latin typeface="Bookman Old Style" panose="02050604050505020204" pitchFamily="18" charset="0"/>
              </a:rPr>
              <a:t>structures a team loosely and depends on </a:t>
            </a:r>
            <a:r>
              <a:rPr lang="en-US" dirty="0" smtClean="0">
                <a:latin typeface="Bookman Old Style" panose="02050604050505020204" pitchFamily="18" charset="0"/>
              </a:rPr>
              <a:t>individual initiative </a:t>
            </a:r>
            <a:r>
              <a:rPr lang="en-US" dirty="0">
                <a:latin typeface="Bookman Old Style" panose="02050604050505020204" pitchFamily="18" charset="0"/>
              </a:rPr>
              <a:t>of the team members. When innovation or technological </a:t>
            </a:r>
            <a:r>
              <a:rPr lang="en-US" dirty="0" smtClean="0">
                <a:latin typeface="Bookman Old Style" panose="02050604050505020204" pitchFamily="18" charset="0"/>
              </a:rPr>
              <a:t>break through his </a:t>
            </a:r>
            <a:r>
              <a:rPr lang="en-US" dirty="0">
                <a:latin typeface="Bookman Old Style" panose="02050604050505020204" pitchFamily="18" charset="0"/>
              </a:rPr>
              <a:t>required, teams following the random paradigm will excel. </a:t>
            </a:r>
            <a:r>
              <a:rPr lang="en-US" dirty="0" smtClean="0">
                <a:latin typeface="Bookman Old Style" panose="02050604050505020204" pitchFamily="18" charset="0"/>
              </a:rPr>
              <a:t>But such </a:t>
            </a:r>
            <a:r>
              <a:rPr lang="en-US" dirty="0">
                <a:latin typeface="Bookman Old Style" panose="02050604050505020204" pitchFamily="18" charset="0"/>
              </a:rPr>
              <a:t>teams may struggle when “orderly performance” is required.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3. </a:t>
            </a:r>
            <a:r>
              <a:rPr lang="en-US" dirty="0">
                <a:latin typeface="Bookman Old Style" panose="02050604050505020204" pitchFamily="18" charset="0"/>
              </a:rPr>
              <a:t>An </a:t>
            </a:r>
            <a:r>
              <a:rPr lang="en-US" i="1" dirty="0">
                <a:latin typeface="Bookman Old Style" panose="02050604050505020204" pitchFamily="18" charset="0"/>
              </a:rPr>
              <a:t>open paradigm </a:t>
            </a:r>
            <a:r>
              <a:rPr lang="en-US" dirty="0">
                <a:latin typeface="Bookman Old Style" panose="02050604050505020204" pitchFamily="18" charset="0"/>
              </a:rPr>
              <a:t>attempts to structure a team in a manner that </a:t>
            </a:r>
            <a:r>
              <a:rPr lang="en-US" dirty="0" smtClean="0">
                <a:latin typeface="Bookman Old Style" panose="02050604050505020204" pitchFamily="18" charset="0"/>
              </a:rPr>
              <a:t>achieves some </a:t>
            </a:r>
            <a:r>
              <a:rPr lang="en-US" dirty="0">
                <a:latin typeface="Bookman Old Style" panose="02050604050505020204" pitchFamily="18" charset="0"/>
              </a:rPr>
              <a:t>of the controls associated with the closed paradigm but also much </a:t>
            </a:r>
            <a:r>
              <a:rPr lang="en-US" dirty="0" smtClean="0">
                <a:latin typeface="Bookman Old Style" panose="02050604050505020204" pitchFamily="18" charset="0"/>
              </a:rPr>
              <a:t>of the </a:t>
            </a:r>
            <a:r>
              <a:rPr lang="en-US" dirty="0">
                <a:latin typeface="Bookman Old Style" panose="02050604050505020204" pitchFamily="18" charset="0"/>
              </a:rPr>
              <a:t>innovation that occurs when using the random paradigm. Work is </a:t>
            </a:r>
            <a:r>
              <a:rPr lang="en-US" dirty="0" smtClean="0">
                <a:latin typeface="Bookman Old Style" panose="02050604050505020204" pitchFamily="18" charset="0"/>
              </a:rPr>
              <a:t>performed collaboratively</a:t>
            </a:r>
            <a:r>
              <a:rPr lang="en-US" dirty="0">
                <a:latin typeface="Bookman Old Style" panose="02050604050505020204" pitchFamily="18" charset="0"/>
              </a:rPr>
              <a:t>, with heavy communication and </a:t>
            </a:r>
            <a:r>
              <a:rPr lang="en-US" dirty="0" smtClean="0">
                <a:latin typeface="Bookman Old Style" panose="02050604050505020204" pitchFamily="18" charset="0"/>
              </a:rPr>
              <a:t>consensus-based decision </a:t>
            </a:r>
            <a:r>
              <a:rPr lang="en-US" dirty="0">
                <a:latin typeface="Bookman Old Style" panose="02050604050505020204" pitchFamily="18" charset="0"/>
              </a:rPr>
              <a:t>making the trademarks of open paradigm teams. Open </a:t>
            </a:r>
            <a:r>
              <a:rPr lang="en-US" dirty="0" smtClean="0">
                <a:latin typeface="Bookman Old Style" panose="02050604050505020204" pitchFamily="18" charset="0"/>
              </a:rPr>
              <a:t>paradigm team </a:t>
            </a:r>
            <a:r>
              <a:rPr lang="en-US" dirty="0">
                <a:latin typeface="Bookman Old Style" panose="02050604050505020204" pitchFamily="18" charset="0"/>
              </a:rPr>
              <a:t>structures are well suited to the solution of complex problems </a:t>
            </a:r>
            <a:r>
              <a:rPr lang="en-US" dirty="0" smtClean="0">
                <a:latin typeface="Bookman Old Style" panose="02050604050505020204" pitchFamily="18" charset="0"/>
              </a:rPr>
              <a:t>but may </a:t>
            </a:r>
            <a:r>
              <a:rPr lang="en-US" dirty="0">
                <a:latin typeface="Bookman Old Style" panose="02050604050505020204" pitchFamily="18" charset="0"/>
              </a:rPr>
              <a:t>not perform as </a:t>
            </a:r>
            <a:r>
              <a:rPr lang="en-US" dirty="0" smtClean="0">
                <a:latin typeface="Bookman Old Style" panose="02050604050505020204" pitchFamily="18" charset="0"/>
              </a:rPr>
              <a:t>efficiently </a:t>
            </a:r>
            <a:r>
              <a:rPr lang="en-US" dirty="0">
                <a:latin typeface="Bookman Old Style" panose="02050604050505020204" pitchFamily="18" charset="0"/>
              </a:rPr>
              <a:t>as other teams</a:t>
            </a:r>
            <a:r>
              <a:rPr lang="en-US" dirty="0"/>
              <a:t>.</a:t>
            </a:r>
            <a:endParaRPr lang="en-IN" dirty="0" smtClean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4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42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1668" y="991674"/>
            <a:ext cx="10831133" cy="574397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 smtClean="0"/>
              <a:t>Funct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97229" y="0"/>
            <a:ext cx="9753600" cy="8757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Function oriented METRICS</a:t>
            </a:r>
            <a:endParaRPr lang="en-US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02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PEOPLE(software team)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b="1" dirty="0">
                <a:latin typeface="Bookman Old Style" panose="02050604050505020204" pitchFamily="18" charset="0"/>
              </a:rPr>
              <a:t>4. </a:t>
            </a:r>
            <a:r>
              <a:rPr lang="en-US" dirty="0">
                <a:latin typeface="Bookman Old Style" panose="02050604050505020204" pitchFamily="18" charset="0"/>
              </a:rPr>
              <a:t>A </a:t>
            </a:r>
            <a:r>
              <a:rPr lang="en-US" i="1" dirty="0">
                <a:latin typeface="Bookman Old Style" panose="02050604050505020204" pitchFamily="18" charset="0"/>
              </a:rPr>
              <a:t>synchronous paradigm </a:t>
            </a:r>
            <a:r>
              <a:rPr lang="en-US" dirty="0">
                <a:latin typeface="Bookman Old Style" panose="02050604050505020204" pitchFamily="18" charset="0"/>
              </a:rPr>
              <a:t>relies on the natural compartmentalization of </a:t>
            </a:r>
            <a:r>
              <a:rPr lang="en-US" dirty="0" smtClean="0">
                <a:latin typeface="Bookman Old Style" panose="02050604050505020204" pitchFamily="18" charset="0"/>
              </a:rPr>
              <a:t>a  problem </a:t>
            </a:r>
            <a:r>
              <a:rPr lang="en-US" dirty="0">
                <a:latin typeface="Bookman Old Style" panose="02050604050505020204" pitchFamily="18" charset="0"/>
              </a:rPr>
              <a:t>and organizes team members to work on pieces of the </a:t>
            </a:r>
            <a:r>
              <a:rPr lang="en-US" dirty="0" smtClean="0">
                <a:latin typeface="Bookman Old Style" panose="02050604050505020204" pitchFamily="18" charset="0"/>
              </a:rPr>
              <a:t>problem with </a:t>
            </a:r>
            <a:r>
              <a:rPr lang="en-US" dirty="0">
                <a:latin typeface="Bookman Old Style" panose="02050604050505020204" pitchFamily="18" charset="0"/>
              </a:rPr>
              <a:t>little active communication among themselves</a:t>
            </a:r>
            <a:r>
              <a:rPr lang="en-US" dirty="0" smtClean="0">
                <a:latin typeface="Bookman Old Style" panose="02050604050505020204" pitchFamily="18" charset="0"/>
              </a:rPr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Book Antiqua" panose="02040602050305030304" pitchFamily="18" charset="0"/>
              </a:rPr>
              <a:t>Regardless of team organization, the objective for every project </a:t>
            </a:r>
            <a:r>
              <a:rPr lang="en-US" dirty="0" smtClean="0">
                <a:latin typeface="Book Antiqua" panose="02040602050305030304" pitchFamily="18" charset="0"/>
              </a:rPr>
              <a:t>manager is </a:t>
            </a:r>
            <a:r>
              <a:rPr lang="en-US" dirty="0">
                <a:latin typeface="Book Antiqua" panose="02040602050305030304" pitchFamily="18" charset="0"/>
              </a:rPr>
              <a:t>to help create a team that exhibits cohesiveness.</a:t>
            </a:r>
            <a:endParaRPr lang="en-IN" dirty="0" smtClean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8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PEOPLE(software team)</a:t>
            </a:r>
            <a:endParaRPr lang="en-US" sz="4000" b="1" dirty="0">
              <a:solidFill>
                <a:schemeClr val="bg2"/>
              </a:solidFill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83335" y="1828456"/>
            <a:ext cx="11758411" cy="481704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teams suffer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“team toxicity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.” The major factor that foster a potentially toxic team environment</a:t>
            </a: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frenzied work atmosphere,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frustration that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causes friction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among team members,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“fragmented or poorly coordinated”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process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unclear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roles on the software team, and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150000"/>
              </a:lnSpc>
              <a:spcBef>
                <a:spcPts val="0"/>
              </a:spcBef>
              <a:buAutoNum type="arabicParenBoth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repeated exposure to failure.”</a:t>
            </a: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12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Rules design templat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Rules design template" id="{FF6A9B0F-C8B8-4CC7-884F-ED15A6D8506E}" vid="{22252C17-64FB-4EF8-9329-A5DD51CEEA56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346</TotalTime>
  <Words>3112</Words>
  <Application>Microsoft Office PowerPoint</Application>
  <PresentationFormat>Widescreen</PresentationFormat>
  <Paragraphs>267</Paragraphs>
  <Slides>71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71</vt:i4>
      </vt:variant>
    </vt:vector>
  </HeadingPairs>
  <TitlesOfParts>
    <vt:vector size="82" baseType="lpstr">
      <vt:lpstr>Algerian</vt:lpstr>
      <vt:lpstr>Book Antiqua</vt:lpstr>
      <vt:lpstr>Bookman Old Style</vt:lpstr>
      <vt:lpstr>Calibri</vt:lpstr>
      <vt:lpstr>Century Gothic</vt:lpstr>
      <vt:lpstr>Palatino Linotype</vt:lpstr>
      <vt:lpstr>Tahoma</vt:lpstr>
      <vt:lpstr>Times New Roman</vt:lpstr>
      <vt:lpstr>Wingdings</vt:lpstr>
      <vt:lpstr>Educational subjects 16x9</vt:lpstr>
      <vt:lpstr>Rules design template</vt:lpstr>
      <vt:lpstr>SOFTWARE ESTIMATION &amp; SCHEDULING </vt:lpstr>
      <vt:lpstr>3 P (PEOPLE, PRODUCT, PROCESS )</vt:lpstr>
      <vt:lpstr>PEOPLE</vt:lpstr>
      <vt:lpstr>PEOPLE (stakeholder)</vt:lpstr>
      <vt:lpstr>PEOPLE(Team Leaders)</vt:lpstr>
      <vt:lpstr>PEOPLE(software team)</vt:lpstr>
      <vt:lpstr>PEOPLE(software team)</vt:lpstr>
      <vt:lpstr>PEOPLE(software team)</vt:lpstr>
      <vt:lpstr>PEOPLE(software team)</vt:lpstr>
      <vt:lpstr>PEOPLE(agile team)</vt:lpstr>
      <vt:lpstr>PEOPLE(coordination and communication issue)</vt:lpstr>
      <vt:lpstr>Product</vt:lpstr>
      <vt:lpstr>Product(software scope)</vt:lpstr>
      <vt:lpstr>Product(problem décomposition)</vt:lpstr>
      <vt:lpstr>process</vt:lpstr>
      <vt:lpstr>PROCESS AND PROJECT METRICS</vt:lpstr>
      <vt:lpstr>PROCESS AND PROJECT METRICS</vt:lpstr>
      <vt:lpstr>PROCESS AND PROJECT METRICS</vt:lpstr>
      <vt:lpstr>software metrics etiquette</vt:lpstr>
      <vt:lpstr>PROJECT METRICS</vt:lpstr>
      <vt:lpstr>PROJECT METRICS</vt:lpstr>
      <vt:lpstr>PROJECT METRICS</vt:lpstr>
      <vt:lpstr>SOFTWARE MEASUREMENT</vt:lpstr>
      <vt:lpstr>Size oriented METRICS</vt:lpstr>
      <vt:lpstr>Size oriented METRICS</vt:lpstr>
      <vt:lpstr>Function oriented METRICS</vt:lpstr>
      <vt:lpstr>FUNCTION POINT METRICS</vt:lpstr>
      <vt:lpstr>FUNCTION POINT METRICS</vt:lpstr>
      <vt:lpstr>FUNCTION POINT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Loc and fp metrics</vt:lpstr>
      <vt:lpstr>Function oriented METRICS</vt:lpstr>
      <vt:lpstr>Empirical estimation model</vt:lpstr>
      <vt:lpstr>Object oriented 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  <vt:lpstr>Function oriented METRICS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ESTIMATION &amp; SCHEDULING </dc:title>
  <dc:creator>Windows User</dc:creator>
  <cp:lastModifiedBy>Windows User</cp:lastModifiedBy>
  <cp:revision>40</cp:revision>
  <dcterms:created xsi:type="dcterms:W3CDTF">2021-07-14T04:41:52Z</dcterms:created>
  <dcterms:modified xsi:type="dcterms:W3CDTF">2021-07-22T15:56:33Z</dcterms:modified>
</cp:coreProperties>
</file>

<file path=docProps/thumbnail.jpeg>
</file>